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Lst>
  <p:sldSz cy="5143500" cx="9144000"/>
  <p:notesSz cx="6858000" cy="9144000"/>
  <p:embeddedFontLst>
    <p:embeddedFont>
      <p:font typeface="Playfair Display"/>
      <p:regular r:id="rId35"/>
      <p:bold r:id="rId36"/>
      <p:italic r:id="rId37"/>
      <p:boldItalic r:id="rId38"/>
    </p:embeddedFont>
    <p:embeddedFont>
      <p:font typeface="Montserrat"/>
      <p:regular r:id="rId39"/>
      <p:bold r:id="rId40"/>
      <p:italic r:id="rId41"/>
      <p:boldItalic r:id="rId4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Montserrat-bold.fntdata"/><Relationship Id="rId20" Type="http://schemas.openxmlformats.org/officeDocument/2006/relationships/slide" Target="slides/slide15.xml"/><Relationship Id="rId42" Type="http://schemas.openxmlformats.org/officeDocument/2006/relationships/font" Target="fonts/Montserrat-boldItalic.fntdata"/><Relationship Id="rId41" Type="http://schemas.openxmlformats.org/officeDocument/2006/relationships/font" Target="fonts/Montserrat-italic.fntdata"/><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font" Target="fonts/PlayfairDisplay-regular.fntdata"/><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font" Target="fonts/PlayfairDisplay-italic.fntdata"/><Relationship Id="rId14" Type="http://schemas.openxmlformats.org/officeDocument/2006/relationships/slide" Target="slides/slide9.xml"/><Relationship Id="rId36" Type="http://schemas.openxmlformats.org/officeDocument/2006/relationships/font" Target="fonts/PlayfairDisplay-bold.fntdata"/><Relationship Id="rId17" Type="http://schemas.openxmlformats.org/officeDocument/2006/relationships/slide" Target="slides/slide12.xml"/><Relationship Id="rId39" Type="http://schemas.openxmlformats.org/officeDocument/2006/relationships/font" Target="fonts/Montserrat-regular.fntdata"/><Relationship Id="rId16" Type="http://schemas.openxmlformats.org/officeDocument/2006/relationships/slide" Target="slides/slide11.xml"/><Relationship Id="rId38" Type="http://schemas.openxmlformats.org/officeDocument/2006/relationships/font" Target="fonts/PlayfairDisplay-bold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1b9fdb860d1_0_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1b9fdb860d1_0_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1b9fdb860d1_0_2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1b9fdb860d1_0_2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1b9fdb860d1_0_2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1b9fdb860d1_0_2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1b9fdb860d1_0_2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1b9fdb860d1_0_2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1b9fdb860d1_0_2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1b9fdb860d1_0_2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1b9fdb860d1_0_2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1b9fdb860d1_0_2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1ba60b734c0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1ba60b734c0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1ba60b734c0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1ba60b734c0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1ba60b734c0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1ba60b734c0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1ba60b734c0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1ba60b734c0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1ba60b734c0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1ba60b734c0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1ba60b734c0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1ba60b734c0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1ba60b734c0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1ba60b734c0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1ba60b734c0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1ba60b734c0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1ba60b734c0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1ba60b734c0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1ba60b734c0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1ba60b734c0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79032" rtl="0" algn="l">
              <a:spcBef>
                <a:spcPts val="0"/>
              </a:spcBef>
              <a:spcAft>
                <a:spcPts val="0"/>
              </a:spcAft>
              <a:buNone/>
            </a:pPr>
            <a:r>
              <a:rPr b="1" lang="en"/>
              <a:t>Overview of </a:t>
            </a:r>
            <a:endParaRPr b="1"/>
          </a:p>
          <a:p>
            <a:pPr indent="0" lvl="0" marL="81686" rtl="0" algn="l">
              <a:spcBef>
                <a:spcPts val="0"/>
              </a:spcBef>
              <a:spcAft>
                <a:spcPts val="0"/>
              </a:spcAft>
              <a:buNone/>
            </a:pPr>
            <a:r>
              <a:rPr b="1" lang="en"/>
              <a:t>methodology</a:t>
            </a:r>
            <a:endParaRPr b="1"/>
          </a:p>
          <a:p>
            <a:pPr indent="6426" lvl="0" marL="87299" marR="66763" rtl="0" algn="l">
              <a:lnSpc>
                <a:spcPct val="110154"/>
              </a:lnSpc>
              <a:spcBef>
                <a:spcPts val="0"/>
              </a:spcBef>
              <a:spcAft>
                <a:spcPts val="0"/>
              </a:spcAft>
              <a:buNone/>
            </a:pPr>
            <a:r>
              <a:rPr lang="en"/>
              <a:t>Usability interviews would be conducted on the participants mentioned by making the user run through the core tasks relevant to their segment followed up by questions. </a:t>
            </a:r>
            <a:endParaRPr/>
          </a:p>
          <a:p>
            <a:pPr indent="6426" lvl="0" marL="87299" marR="66763" rtl="0" algn="l">
              <a:lnSpc>
                <a:spcPct val="110154"/>
              </a:lnSpc>
              <a:spcBef>
                <a:spcPts val="0"/>
              </a:spcBef>
              <a:spcAft>
                <a:spcPts val="0"/>
              </a:spcAft>
              <a:buNone/>
            </a:pPr>
            <a:r>
              <a:rPr lang="en"/>
              <a:t>Contextual interviews will be conducted to understand what motivates users to participate in volunteering events or donate to specific causes, also, how organizations recruit skilled people to support their initiatives. </a:t>
            </a:r>
            <a:endParaRPr/>
          </a:p>
          <a:p>
            <a:pPr indent="0" lvl="0" marL="83362" rtl="0" algn="l">
              <a:spcBef>
                <a:spcPts val="0"/>
              </a:spcBef>
              <a:spcAft>
                <a:spcPts val="0"/>
              </a:spcAft>
              <a:buNone/>
            </a:pPr>
            <a:r>
              <a:rPr b="1" lang="en"/>
              <a:t>Facilitation </a:t>
            </a:r>
            <a:endParaRPr b="1"/>
          </a:p>
          <a:p>
            <a:pPr indent="13550" lvl="0" marL="84226" marR="144504" rtl="0" algn="l">
              <a:lnSpc>
                <a:spcPct val="95786"/>
              </a:lnSpc>
              <a:spcBef>
                <a:spcPts val="0"/>
              </a:spcBef>
              <a:spcAft>
                <a:spcPts val="0"/>
              </a:spcAft>
              <a:buNone/>
            </a:pPr>
            <a:r>
              <a:rPr lang="en"/>
              <a:t>The interviews would be conducted 1-1 in person or online via zoom, with 1 facilitator and 1 note-taker. </a:t>
            </a:r>
            <a:endParaRPr/>
          </a:p>
          <a:p>
            <a:pPr indent="0" lvl="0" marL="75958" rtl="0" algn="l">
              <a:spcBef>
                <a:spcPts val="0"/>
              </a:spcBef>
              <a:spcAft>
                <a:spcPts val="0"/>
              </a:spcAft>
              <a:buNone/>
            </a:pPr>
            <a:r>
              <a:rPr b="1" lang="en"/>
              <a:t>Test environment </a:t>
            </a:r>
            <a:endParaRPr b="1"/>
          </a:p>
          <a:p>
            <a:pPr indent="1676" lvl="0" marL="91630" marR="136188" rtl="0" algn="l">
              <a:lnSpc>
                <a:spcPct val="95786"/>
              </a:lnSpc>
              <a:spcBef>
                <a:spcPts val="0"/>
              </a:spcBef>
              <a:spcAft>
                <a:spcPts val="0"/>
              </a:spcAft>
              <a:buNone/>
            </a:pPr>
            <a:r>
              <a:rPr lang="en"/>
              <a:t>The website would be tested on Macbook and Windows laptops Location will be at school library, at home, and at a public library.</a:t>
            </a:r>
            <a:endParaRPr/>
          </a:p>
          <a:p>
            <a:pPr indent="0" lvl="0" marL="78054" rtl="0" algn="l">
              <a:spcBef>
                <a:spcPts val="0"/>
              </a:spcBef>
              <a:spcAft>
                <a:spcPts val="0"/>
              </a:spcAft>
              <a:buNone/>
            </a:pPr>
            <a:r>
              <a:rPr b="1" lang="en"/>
              <a:t>Study structure </a:t>
            </a:r>
            <a:endParaRPr b="1"/>
          </a:p>
          <a:p>
            <a:pPr indent="-4889" lvl="0" marL="98615" marR="297286" rtl="0" algn="l">
              <a:lnSpc>
                <a:spcPct val="95786"/>
              </a:lnSpc>
              <a:spcBef>
                <a:spcPts val="0"/>
              </a:spcBef>
              <a:spcAft>
                <a:spcPts val="0"/>
              </a:spcAft>
              <a:buNone/>
            </a:pPr>
            <a:r>
              <a:rPr lang="en"/>
              <a:t>The study is divided into 5 sections. The users would be asked a set of general questions followed by usability questions. The test is further divided into 3 segments for the volunteers, donors, and organization. </a:t>
            </a:r>
            <a:endParaRPr/>
          </a:p>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1babb343793_3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1babb343793_3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79032" rtl="0" algn="l">
              <a:spcBef>
                <a:spcPts val="0"/>
              </a:spcBef>
              <a:spcAft>
                <a:spcPts val="0"/>
              </a:spcAft>
              <a:buNone/>
            </a:pPr>
            <a:r>
              <a:rPr b="1" lang="en"/>
              <a:t>Overview of </a:t>
            </a:r>
            <a:endParaRPr b="1"/>
          </a:p>
          <a:p>
            <a:pPr indent="0" lvl="0" marL="81686" rtl="0" algn="l">
              <a:spcBef>
                <a:spcPts val="0"/>
              </a:spcBef>
              <a:spcAft>
                <a:spcPts val="0"/>
              </a:spcAft>
              <a:buNone/>
            </a:pPr>
            <a:r>
              <a:rPr b="1" lang="en"/>
              <a:t>methodology</a:t>
            </a:r>
            <a:endParaRPr b="1"/>
          </a:p>
          <a:p>
            <a:pPr indent="6426" lvl="0" marL="87299" marR="66763" rtl="0" algn="l">
              <a:lnSpc>
                <a:spcPct val="110154"/>
              </a:lnSpc>
              <a:spcBef>
                <a:spcPts val="0"/>
              </a:spcBef>
              <a:spcAft>
                <a:spcPts val="0"/>
              </a:spcAft>
              <a:buNone/>
            </a:pPr>
            <a:r>
              <a:rPr lang="en"/>
              <a:t>Usability interviews would be conducted on the participants mentioned by making the user run through the core tasks relevant to their segment followed up by questions. </a:t>
            </a:r>
            <a:endParaRPr/>
          </a:p>
          <a:p>
            <a:pPr indent="6426" lvl="0" marL="87299" marR="66763" rtl="0" algn="l">
              <a:lnSpc>
                <a:spcPct val="110154"/>
              </a:lnSpc>
              <a:spcBef>
                <a:spcPts val="0"/>
              </a:spcBef>
              <a:spcAft>
                <a:spcPts val="0"/>
              </a:spcAft>
              <a:buNone/>
            </a:pPr>
            <a:r>
              <a:rPr lang="en"/>
              <a:t>Contextual interviews will be conducted to understand what motivates users to participate in volunteering events or donate to specific causes, also, how organizations recruit skilled people to support their initiatives. </a:t>
            </a:r>
            <a:endParaRPr/>
          </a:p>
          <a:p>
            <a:pPr indent="0" lvl="0" marL="83362" rtl="0" algn="l">
              <a:spcBef>
                <a:spcPts val="0"/>
              </a:spcBef>
              <a:spcAft>
                <a:spcPts val="0"/>
              </a:spcAft>
              <a:buNone/>
            </a:pPr>
            <a:r>
              <a:rPr b="1" lang="en"/>
              <a:t>Facilitation </a:t>
            </a:r>
            <a:endParaRPr b="1"/>
          </a:p>
          <a:p>
            <a:pPr indent="13550" lvl="0" marL="84226" marR="144504" rtl="0" algn="l">
              <a:lnSpc>
                <a:spcPct val="95786"/>
              </a:lnSpc>
              <a:spcBef>
                <a:spcPts val="0"/>
              </a:spcBef>
              <a:spcAft>
                <a:spcPts val="0"/>
              </a:spcAft>
              <a:buNone/>
            </a:pPr>
            <a:r>
              <a:rPr lang="en"/>
              <a:t>The interviews would be conducted 1-1 in person or online via zoom, with 1 facilitator and 1 note-taker. </a:t>
            </a:r>
            <a:endParaRPr/>
          </a:p>
          <a:p>
            <a:pPr indent="0" lvl="0" marL="75958" rtl="0" algn="l">
              <a:spcBef>
                <a:spcPts val="0"/>
              </a:spcBef>
              <a:spcAft>
                <a:spcPts val="0"/>
              </a:spcAft>
              <a:buNone/>
            </a:pPr>
            <a:r>
              <a:rPr b="1" lang="en"/>
              <a:t>Test environment </a:t>
            </a:r>
            <a:endParaRPr b="1"/>
          </a:p>
          <a:p>
            <a:pPr indent="1676" lvl="0" marL="91630" marR="136188" rtl="0" algn="l">
              <a:lnSpc>
                <a:spcPct val="95786"/>
              </a:lnSpc>
              <a:spcBef>
                <a:spcPts val="0"/>
              </a:spcBef>
              <a:spcAft>
                <a:spcPts val="0"/>
              </a:spcAft>
              <a:buNone/>
            </a:pPr>
            <a:r>
              <a:rPr lang="en"/>
              <a:t>The website would be tested on Macbook and Windows laptops Location will be at school library, at home, and at a public library.</a:t>
            </a:r>
            <a:endParaRPr/>
          </a:p>
          <a:p>
            <a:pPr indent="0" lvl="0" marL="78054" rtl="0" algn="l">
              <a:spcBef>
                <a:spcPts val="0"/>
              </a:spcBef>
              <a:spcAft>
                <a:spcPts val="0"/>
              </a:spcAft>
              <a:buNone/>
            </a:pPr>
            <a:r>
              <a:rPr b="1" lang="en"/>
              <a:t>Study structure </a:t>
            </a:r>
            <a:endParaRPr b="1"/>
          </a:p>
          <a:p>
            <a:pPr indent="-4889" lvl="0" marL="98615" marR="297286" rtl="0" algn="l">
              <a:lnSpc>
                <a:spcPct val="95786"/>
              </a:lnSpc>
              <a:spcBef>
                <a:spcPts val="0"/>
              </a:spcBef>
              <a:spcAft>
                <a:spcPts val="0"/>
              </a:spcAft>
              <a:buNone/>
            </a:pPr>
            <a:r>
              <a:rPr lang="en"/>
              <a:t>The study is divided into 5 sections. The users would be asked a set of general questions followed by usability questions. The test is further divided into 3 segments for the volunteers, donors, and organization. </a:t>
            </a:r>
            <a:endParaRPr/>
          </a:p>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1babb343793_3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1babb343793_3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1babb343793_6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1babb343793_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1babb343793_6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1babb343793_6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1ba60b734c0_0_2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1ba60b734c0_0_2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1ba60b734c0_0_2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1ba60b734c0_0_2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1b9fdb860d1_0_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1b9fdb860d1_0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1b9fdb860d1_0_2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1b9fdb860d1_0_2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1b9fdb860d1_0_1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1b9fdb860d1_0_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1b9fdb860d1_0_1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1b9fdb860d1_0_1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1b9fdb860d1_0_2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1b9fdb860d1_0_2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1b9fdb860d1_0_2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1b9fdb860d1_0_2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xml"/><Relationship Id="rId3" Type="http://schemas.openxmlformats.org/officeDocument/2006/relationships/image" Target="../media/image14.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25.png"/><Relationship Id="rId4" Type="http://schemas.openxmlformats.org/officeDocument/2006/relationships/image" Target="../media/image18.png"/><Relationship Id="rId5"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38.pn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hyperlink" Target="http://drive.google.com/file/d/1TJOajn4re7wj5pUiNFURRocWCVa8ufxk/view" TargetMode="External"/><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image" Target="../media/image15.png"/><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 Id="rId3" Type="http://schemas.openxmlformats.org/officeDocument/2006/relationships/image" Target="../media/image24.png"/><Relationship Id="rId4" Type="http://schemas.openxmlformats.org/officeDocument/2006/relationships/image" Target="../media/image26.png"/><Relationship Id="rId5" Type="http://schemas.openxmlformats.org/officeDocument/2006/relationships/image" Target="../media/image2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 Id="rId3" Type="http://schemas.openxmlformats.org/officeDocument/2006/relationships/image" Target="../media/image23.png"/><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 Id="rId3" Type="http://schemas.openxmlformats.org/officeDocument/2006/relationships/image" Target="../media/image28.png"/><Relationship Id="rId4" Type="http://schemas.openxmlformats.org/officeDocument/2006/relationships/image" Target="../media/image4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 Id="rId3" Type="http://schemas.openxmlformats.org/officeDocument/2006/relationships/image" Target="../media/image30.png"/><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 Id="rId3" Type="http://schemas.openxmlformats.org/officeDocument/2006/relationships/image" Target="../media/image31.png"/><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 Id="rId3" Type="http://schemas.openxmlformats.org/officeDocument/2006/relationships/image" Target="../media/image3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xml"/><Relationship Id="rId3" Type="http://schemas.openxmlformats.org/officeDocument/2006/relationships/image" Target="../media/image4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 Id="rId3" Type="http://schemas.openxmlformats.org/officeDocument/2006/relationships/image" Target="../media/image29.png"/><Relationship Id="rId4" Type="http://schemas.openxmlformats.org/officeDocument/2006/relationships/image" Target="../media/image34.png"/><Relationship Id="rId5" Type="http://schemas.openxmlformats.org/officeDocument/2006/relationships/image" Target="../media/image36.png"/><Relationship Id="rId6" Type="http://schemas.openxmlformats.org/officeDocument/2006/relationships/image" Target="../media/image3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7.xml"/><Relationship Id="rId3" Type="http://schemas.openxmlformats.org/officeDocument/2006/relationships/image" Target="../media/image3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8.xml"/><Relationship Id="rId3" Type="http://schemas.openxmlformats.org/officeDocument/2006/relationships/image" Target="../media/image3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9.xml"/><Relationship Id="rId3" Type="http://schemas.openxmlformats.org/officeDocument/2006/relationships/image" Target="../media/image3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image" Target="../media/image1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5.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p:nvPr/>
        </p:nvSpPr>
        <p:spPr>
          <a:xfrm>
            <a:off x="4129062" y="238950"/>
            <a:ext cx="4843800" cy="4665600"/>
          </a:xfrm>
          <a:prstGeom prst="rect">
            <a:avLst/>
          </a:prstGeom>
          <a:solidFill>
            <a:srgbClr val="90B2BA">
              <a:alpha val="63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5" name="Google Shape;55;p13"/>
          <p:cNvPicPr preferRelativeResize="0"/>
          <p:nvPr/>
        </p:nvPicPr>
        <p:blipFill>
          <a:blip r:embed="rId3">
            <a:alphaModFix/>
          </a:blip>
          <a:stretch>
            <a:fillRect/>
          </a:stretch>
        </p:blipFill>
        <p:spPr>
          <a:xfrm>
            <a:off x="4284963" y="609200"/>
            <a:ext cx="4531974" cy="2884325"/>
          </a:xfrm>
          <a:prstGeom prst="rect">
            <a:avLst/>
          </a:prstGeom>
          <a:noFill/>
          <a:ln>
            <a:noFill/>
          </a:ln>
        </p:spPr>
      </p:pic>
      <p:sp>
        <p:nvSpPr>
          <p:cNvPr id="56" name="Google Shape;56;p13"/>
          <p:cNvSpPr txBox="1"/>
          <p:nvPr/>
        </p:nvSpPr>
        <p:spPr>
          <a:xfrm>
            <a:off x="4914588" y="4286925"/>
            <a:ext cx="34251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solidFill>
                  <a:schemeClr val="lt1"/>
                </a:solidFill>
                <a:latin typeface="Playfair Display"/>
                <a:ea typeface="Playfair Display"/>
                <a:cs typeface="Playfair Display"/>
                <a:sym typeface="Playfair Display"/>
              </a:rPr>
              <a:t>Volunteer and Donation Website</a:t>
            </a:r>
            <a:endParaRPr b="1" sz="1700">
              <a:solidFill>
                <a:schemeClr val="lt1"/>
              </a:solidFill>
              <a:latin typeface="Playfair Display"/>
              <a:ea typeface="Playfair Display"/>
              <a:cs typeface="Playfair Display"/>
              <a:sym typeface="Playfair Display"/>
            </a:endParaRPr>
          </a:p>
        </p:txBody>
      </p:sp>
      <p:pic>
        <p:nvPicPr>
          <p:cNvPr id="57" name="Google Shape;57;p13"/>
          <p:cNvPicPr preferRelativeResize="0"/>
          <p:nvPr/>
        </p:nvPicPr>
        <p:blipFill>
          <a:blip r:embed="rId4">
            <a:alphaModFix/>
          </a:blip>
          <a:stretch>
            <a:fillRect/>
          </a:stretch>
        </p:blipFill>
        <p:spPr>
          <a:xfrm>
            <a:off x="5919836" y="3638363"/>
            <a:ext cx="1262248" cy="446400"/>
          </a:xfrm>
          <a:prstGeom prst="rect">
            <a:avLst/>
          </a:prstGeom>
          <a:noFill/>
          <a:ln>
            <a:noFill/>
          </a:ln>
        </p:spPr>
      </p:pic>
      <p:cxnSp>
        <p:nvCxnSpPr>
          <p:cNvPr id="58" name="Google Shape;58;p13"/>
          <p:cNvCxnSpPr/>
          <p:nvPr/>
        </p:nvCxnSpPr>
        <p:spPr>
          <a:xfrm>
            <a:off x="4761450" y="4217625"/>
            <a:ext cx="3579000" cy="0"/>
          </a:xfrm>
          <a:prstGeom prst="straightConnector1">
            <a:avLst/>
          </a:prstGeom>
          <a:noFill/>
          <a:ln cap="flat" cmpd="sng" w="9525">
            <a:solidFill>
              <a:schemeClr val="lt1"/>
            </a:solidFill>
            <a:prstDash val="solid"/>
            <a:round/>
            <a:headEnd len="med" w="med" type="none"/>
            <a:tailEnd len="med" w="med" type="none"/>
          </a:ln>
        </p:spPr>
      </p:cxnSp>
      <p:sp>
        <p:nvSpPr>
          <p:cNvPr id="59" name="Google Shape;59;p13"/>
          <p:cNvSpPr txBox="1"/>
          <p:nvPr/>
        </p:nvSpPr>
        <p:spPr>
          <a:xfrm>
            <a:off x="129950" y="1681919"/>
            <a:ext cx="40929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rgbClr val="90B2BA"/>
                </a:solidFill>
                <a:latin typeface="Montserrat"/>
                <a:ea typeface="Montserrat"/>
                <a:cs typeface="Montserrat"/>
                <a:sym typeface="Montserrat"/>
              </a:rPr>
              <a:t>Introduction to </a:t>
            </a:r>
            <a:endParaRPr b="1" sz="1800">
              <a:solidFill>
                <a:srgbClr val="90B2BA"/>
              </a:solidFill>
              <a:latin typeface="Montserrat"/>
              <a:ea typeface="Montserrat"/>
              <a:cs typeface="Montserrat"/>
              <a:sym typeface="Montserrat"/>
            </a:endParaRPr>
          </a:p>
          <a:p>
            <a:pPr indent="0" lvl="0" marL="0" rtl="0" algn="l">
              <a:spcBef>
                <a:spcPts val="0"/>
              </a:spcBef>
              <a:spcAft>
                <a:spcPts val="0"/>
              </a:spcAft>
              <a:buNone/>
            </a:pPr>
            <a:r>
              <a:rPr b="1" lang="en" sz="1800">
                <a:solidFill>
                  <a:srgbClr val="90B2BA"/>
                </a:solidFill>
                <a:latin typeface="Montserrat"/>
                <a:ea typeface="Montserrat"/>
                <a:cs typeface="Montserrat"/>
                <a:sym typeface="Montserrat"/>
              </a:rPr>
              <a:t>Human-Computer Interaction</a:t>
            </a:r>
            <a:endParaRPr b="1" sz="1800">
              <a:solidFill>
                <a:srgbClr val="90B2BA"/>
              </a:solidFill>
              <a:latin typeface="Montserrat"/>
              <a:ea typeface="Montserrat"/>
              <a:cs typeface="Montserrat"/>
              <a:sym typeface="Montserrat"/>
            </a:endParaRPr>
          </a:p>
        </p:txBody>
      </p:sp>
      <p:sp>
        <p:nvSpPr>
          <p:cNvPr id="60" name="Google Shape;60;p13"/>
          <p:cNvSpPr txBox="1"/>
          <p:nvPr/>
        </p:nvSpPr>
        <p:spPr>
          <a:xfrm>
            <a:off x="129950" y="2400269"/>
            <a:ext cx="2970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90B2BA"/>
                </a:solidFill>
                <a:latin typeface="Montserrat"/>
                <a:ea typeface="Montserrat"/>
                <a:cs typeface="Montserrat"/>
                <a:sym typeface="Montserrat"/>
              </a:rPr>
              <a:t>Product Development Project </a:t>
            </a:r>
            <a:endParaRPr>
              <a:solidFill>
                <a:srgbClr val="90B2BA"/>
              </a:solidFill>
              <a:latin typeface="Montserrat"/>
              <a:ea typeface="Montserrat"/>
              <a:cs typeface="Montserrat"/>
              <a:sym typeface="Montserrat"/>
            </a:endParaRPr>
          </a:p>
          <a:p>
            <a:pPr indent="0" lvl="0" marL="0" rtl="0" algn="l">
              <a:spcBef>
                <a:spcPts val="0"/>
              </a:spcBef>
              <a:spcAft>
                <a:spcPts val="0"/>
              </a:spcAft>
              <a:buNone/>
            </a:pPr>
            <a:r>
              <a:rPr lang="en">
                <a:solidFill>
                  <a:srgbClr val="90B2BA"/>
                </a:solidFill>
                <a:latin typeface="Montserrat"/>
                <a:ea typeface="Montserrat"/>
                <a:cs typeface="Montserrat"/>
                <a:sym typeface="Montserrat"/>
              </a:rPr>
              <a:t>Final Presentation</a:t>
            </a:r>
            <a:endParaRPr>
              <a:solidFill>
                <a:srgbClr val="90B2BA"/>
              </a:solidFill>
              <a:latin typeface="Montserrat"/>
              <a:ea typeface="Montserrat"/>
              <a:cs typeface="Montserrat"/>
              <a:sym typeface="Montserrat"/>
            </a:endParaRPr>
          </a:p>
        </p:txBody>
      </p:sp>
      <p:sp>
        <p:nvSpPr>
          <p:cNvPr id="61" name="Google Shape;61;p13"/>
          <p:cNvSpPr txBox="1"/>
          <p:nvPr/>
        </p:nvSpPr>
        <p:spPr>
          <a:xfrm>
            <a:off x="129950" y="4350450"/>
            <a:ext cx="36363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rgbClr val="888888"/>
                </a:solidFill>
                <a:latin typeface="Montserrat"/>
                <a:ea typeface="Montserrat"/>
                <a:cs typeface="Montserrat"/>
                <a:sym typeface="Montserrat"/>
              </a:rPr>
              <a:t>Presented By : </a:t>
            </a:r>
            <a:r>
              <a:rPr lang="en" sz="1200">
                <a:solidFill>
                  <a:srgbClr val="888888"/>
                </a:solidFill>
                <a:latin typeface="Montserrat"/>
                <a:ea typeface="Montserrat"/>
                <a:cs typeface="Montserrat"/>
                <a:sym typeface="Montserrat"/>
              </a:rPr>
              <a:t>Saumya Roy, Evis Shehu, Femina Baldha, Vidisha Sawant, Hema Sree</a:t>
            </a:r>
            <a:endParaRPr sz="1200">
              <a:solidFill>
                <a:srgbClr val="888888"/>
              </a:solidFill>
              <a:latin typeface="Montserrat"/>
              <a:ea typeface="Montserrat"/>
              <a:cs typeface="Montserrat"/>
              <a:sym typeface="Montserrat"/>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22"/>
          <p:cNvSpPr txBox="1"/>
          <p:nvPr/>
        </p:nvSpPr>
        <p:spPr>
          <a:xfrm>
            <a:off x="252000" y="576950"/>
            <a:ext cx="53769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rgbClr val="90B2BA"/>
                </a:solidFill>
                <a:latin typeface="Montserrat"/>
                <a:ea typeface="Montserrat"/>
                <a:cs typeface="Montserrat"/>
                <a:sym typeface="Montserrat"/>
              </a:rPr>
              <a:t>Sitemap</a:t>
            </a:r>
            <a:endParaRPr b="1" sz="2000">
              <a:solidFill>
                <a:srgbClr val="90B2BA"/>
              </a:solidFill>
              <a:latin typeface="Montserrat"/>
              <a:ea typeface="Montserrat"/>
              <a:cs typeface="Montserrat"/>
              <a:sym typeface="Montserrat"/>
            </a:endParaRPr>
          </a:p>
        </p:txBody>
      </p:sp>
      <p:sp>
        <p:nvSpPr>
          <p:cNvPr id="156" name="Google Shape;156;p22"/>
          <p:cNvSpPr txBox="1"/>
          <p:nvPr/>
        </p:nvSpPr>
        <p:spPr>
          <a:xfrm>
            <a:off x="252000" y="233325"/>
            <a:ext cx="53769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Montserrat"/>
                <a:ea typeface="Montserrat"/>
                <a:cs typeface="Montserrat"/>
                <a:sym typeface="Montserrat"/>
              </a:rPr>
              <a:t>SITEMAP &amp; PROTOTYPES</a:t>
            </a:r>
            <a:endParaRPr sz="1000">
              <a:latin typeface="Montserrat"/>
              <a:ea typeface="Montserrat"/>
              <a:cs typeface="Montserrat"/>
              <a:sym typeface="Montserrat"/>
            </a:endParaRPr>
          </a:p>
        </p:txBody>
      </p:sp>
      <p:pic>
        <p:nvPicPr>
          <p:cNvPr id="157" name="Google Shape;157;p22"/>
          <p:cNvPicPr preferRelativeResize="0"/>
          <p:nvPr/>
        </p:nvPicPr>
        <p:blipFill>
          <a:blip r:embed="rId3">
            <a:alphaModFix/>
          </a:blip>
          <a:stretch>
            <a:fillRect/>
          </a:stretch>
        </p:blipFill>
        <p:spPr>
          <a:xfrm>
            <a:off x="1411275" y="917150"/>
            <a:ext cx="6552249" cy="38303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23"/>
          <p:cNvSpPr txBox="1"/>
          <p:nvPr/>
        </p:nvSpPr>
        <p:spPr>
          <a:xfrm>
            <a:off x="252000" y="233325"/>
            <a:ext cx="53769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Montserrat"/>
                <a:ea typeface="Montserrat"/>
                <a:cs typeface="Montserrat"/>
                <a:sym typeface="Montserrat"/>
              </a:rPr>
              <a:t>SITEMAP &amp; PROTOTYPES</a:t>
            </a:r>
            <a:endParaRPr sz="1000">
              <a:latin typeface="Montserrat"/>
              <a:ea typeface="Montserrat"/>
              <a:cs typeface="Montserrat"/>
              <a:sym typeface="Montserrat"/>
            </a:endParaRPr>
          </a:p>
        </p:txBody>
      </p:sp>
      <p:sp>
        <p:nvSpPr>
          <p:cNvPr id="163" name="Google Shape;163;p23"/>
          <p:cNvSpPr txBox="1"/>
          <p:nvPr/>
        </p:nvSpPr>
        <p:spPr>
          <a:xfrm>
            <a:off x="252000" y="468968"/>
            <a:ext cx="53769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rgbClr val="90B2BA"/>
                </a:solidFill>
                <a:latin typeface="Montserrat"/>
                <a:ea typeface="Montserrat"/>
                <a:cs typeface="Montserrat"/>
                <a:sym typeface="Montserrat"/>
              </a:rPr>
              <a:t>Paper Prototypes</a:t>
            </a:r>
            <a:endParaRPr b="1" sz="2000">
              <a:solidFill>
                <a:srgbClr val="90B2BA"/>
              </a:solidFill>
              <a:latin typeface="Montserrat"/>
              <a:ea typeface="Montserrat"/>
              <a:cs typeface="Montserrat"/>
              <a:sym typeface="Montserrat"/>
            </a:endParaRPr>
          </a:p>
        </p:txBody>
      </p:sp>
      <p:pic>
        <p:nvPicPr>
          <p:cNvPr id="164" name="Google Shape;164;p23"/>
          <p:cNvPicPr preferRelativeResize="0"/>
          <p:nvPr/>
        </p:nvPicPr>
        <p:blipFill>
          <a:blip r:embed="rId3">
            <a:alphaModFix/>
          </a:blip>
          <a:stretch>
            <a:fillRect/>
          </a:stretch>
        </p:blipFill>
        <p:spPr>
          <a:xfrm>
            <a:off x="6404901" y="1462999"/>
            <a:ext cx="2492124" cy="2111226"/>
          </a:xfrm>
          <a:prstGeom prst="rect">
            <a:avLst/>
          </a:prstGeom>
          <a:noFill/>
          <a:ln cap="flat" cmpd="sng" w="38100">
            <a:solidFill>
              <a:srgbClr val="90B2BA"/>
            </a:solidFill>
            <a:prstDash val="solid"/>
            <a:round/>
            <a:headEnd len="sm" w="sm" type="none"/>
            <a:tailEnd len="sm" w="sm" type="none"/>
          </a:ln>
        </p:spPr>
      </p:pic>
      <p:pic>
        <p:nvPicPr>
          <p:cNvPr id="165" name="Google Shape;165;p23"/>
          <p:cNvPicPr preferRelativeResize="0"/>
          <p:nvPr/>
        </p:nvPicPr>
        <p:blipFill>
          <a:blip r:embed="rId4">
            <a:alphaModFix/>
          </a:blip>
          <a:stretch>
            <a:fillRect/>
          </a:stretch>
        </p:blipFill>
        <p:spPr>
          <a:xfrm>
            <a:off x="3649187" y="1469213"/>
            <a:ext cx="2383150" cy="2052674"/>
          </a:xfrm>
          <a:prstGeom prst="rect">
            <a:avLst/>
          </a:prstGeom>
          <a:noFill/>
          <a:ln cap="flat" cmpd="sng" w="38100">
            <a:solidFill>
              <a:srgbClr val="90B2BA"/>
            </a:solidFill>
            <a:prstDash val="solid"/>
            <a:round/>
            <a:headEnd len="sm" w="sm" type="none"/>
            <a:tailEnd len="sm" w="sm" type="none"/>
          </a:ln>
        </p:spPr>
      </p:pic>
      <p:pic>
        <p:nvPicPr>
          <p:cNvPr id="166" name="Google Shape;166;p23"/>
          <p:cNvPicPr preferRelativeResize="0"/>
          <p:nvPr/>
        </p:nvPicPr>
        <p:blipFill>
          <a:blip r:embed="rId5">
            <a:alphaModFix/>
          </a:blip>
          <a:stretch>
            <a:fillRect/>
          </a:stretch>
        </p:blipFill>
        <p:spPr>
          <a:xfrm>
            <a:off x="262338" y="1561938"/>
            <a:ext cx="3014277" cy="1913350"/>
          </a:xfrm>
          <a:prstGeom prst="rect">
            <a:avLst/>
          </a:prstGeom>
          <a:noFill/>
          <a:ln cap="flat" cmpd="sng" w="38100">
            <a:solidFill>
              <a:srgbClr val="90B2BA"/>
            </a:solidFill>
            <a:prstDash val="solid"/>
            <a:round/>
            <a:headEnd len="sm" w="sm" type="none"/>
            <a:tailEnd len="sm" w="sm" type="none"/>
          </a:ln>
        </p:spPr>
      </p:pic>
      <p:sp>
        <p:nvSpPr>
          <p:cNvPr id="167" name="Google Shape;167;p23"/>
          <p:cNvSpPr txBox="1"/>
          <p:nvPr/>
        </p:nvSpPr>
        <p:spPr>
          <a:xfrm>
            <a:off x="1100326" y="3745675"/>
            <a:ext cx="1399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Montserrat"/>
                <a:ea typeface="Montserrat"/>
                <a:cs typeface="Montserrat"/>
                <a:sym typeface="Montserrat"/>
              </a:rPr>
              <a:t>Home Screen</a:t>
            </a:r>
            <a:endParaRPr>
              <a:latin typeface="Montserrat"/>
              <a:ea typeface="Montserrat"/>
              <a:cs typeface="Montserrat"/>
              <a:sym typeface="Montserrat"/>
            </a:endParaRPr>
          </a:p>
        </p:txBody>
      </p:sp>
      <p:sp>
        <p:nvSpPr>
          <p:cNvPr id="168" name="Google Shape;168;p23"/>
          <p:cNvSpPr txBox="1"/>
          <p:nvPr/>
        </p:nvSpPr>
        <p:spPr>
          <a:xfrm>
            <a:off x="4019663" y="3745675"/>
            <a:ext cx="1642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Montserrat"/>
                <a:ea typeface="Montserrat"/>
                <a:cs typeface="Montserrat"/>
                <a:sym typeface="Montserrat"/>
              </a:rPr>
              <a:t>Donation Drives</a:t>
            </a:r>
            <a:endParaRPr>
              <a:latin typeface="Montserrat"/>
              <a:ea typeface="Montserrat"/>
              <a:cs typeface="Montserrat"/>
              <a:sym typeface="Montserrat"/>
            </a:endParaRPr>
          </a:p>
        </p:txBody>
      </p:sp>
      <p:sp>
        <p:nvSpPr>
          <p:cNvPr id="169" name="Google Shape;169;p23"/>
          <p:cNvSpPr txBox="1"/>
          <p:nvPr/>
        </p:nvSpPr>
        <p:spPr>
          <a:xfrm>
            <a:off x="6778113" y="3745675"/>
            <a:ext cx="1745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Montserrat"/>
                <a:ea typeface="Montserrat"/>
                <a:cs typeface="Montserrat"/>
                <a:sym typeface="Montserrat"/>
              </a:rPr>
              <a:t>Volunteer Events</a:t>
            </a:r>
            <a:endParaRPr>
              <a:latin typeface="Montserrat"/>
              <a:ea typeface="Montserrat"/>
              <a:cs typeface="Montserrat"/>
              <a:sym typeface="Montserrat"/>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pic>
        <p:nvPicPr>
          <p:cNvPr id="174" name="Google Shape;174;p24"/>
          <p:cNvPicPr preferRelativeResize="0"/>
          <p:nvPr/>
        </p:nvPicPr>
        <p:blipFill>
          <a:blip r:embed="rId3">
            <a:alphaModFix/>
          </a:blip>
          <a:stretch>
            <a:fillRect/>
          </a:stretch>
        </p:blipFill>
        <p:spPr>
          <a:xfrm>
            <a:off x="5421585" y="988150"/>
            <a:ext cx="3233116" cy="3087874"/>
          </a:xfrm>
          <a:prstGeom prst="rect">
            <a:avLst/>
          </a:prstGeom>
          <a:noFill/>
          <a:ln cap="flat" cmpd="sng" w="38100">
            <a:solidFill>
              <a:srgbClr val="90B2BA"/>
            </a:solidFill>
            <a:prstDash val="solid"/>
            <a:round/>
            <a:headEnd len="sm" w="sm" type="none"/>
            <a:tailEnd len="sm" w="sm" type="none"/>
          </a:ln>
        </p:spPr>
      </p:pic>
      <p:pic>
        <p:nvPicPr>
          <p:cNvPr id="175" name="Google Shape;175;p24"/>
          <p:cNvPicPr preferRelativeResize="0"/>
          <p:nvPr/>
        </p:nvPicPr>
        <p:blipFill>
          <a:blip r:embed="rId4">
            <a:alphaModFix/>
          </a:blip>
          <a:stretch>
            <a:fillRect/>
          </a:stretch>
        </p:blipFill>
        <p:spPr>
          <a:xfrm>
            <a:off x="523400" y="1393825"/>
            <a:ext cx="4375373" cy="2661967"/>
          </a:xfrm>
          <a:prstGeom prst="rect">
            <a:avLst/>
          </a:prstGeom>
          <a:noFill/>
          <a:ln cap="flat" cmpd="sng" w="38100">
            <a:solidFill>
              <a:srgbClr val="90B2BA"/>
            </a:solidFill>
            <a:prstDash val="solid"/>
            <a:round/>
            <a:headEnd len="sm" w="sm" type="none"/>
            <a:tailEnd len="sm" w="sm" type="none"/>
          </a:ln>
        </p:spPr>
      </p:pic>
      <p:sp>
        <p:nvSpPr>
          <p:cNvPr id="176" name="Google Shape;176;p24"/>
          <p:cNvSpPr txBox="1"/>
          <p:nvPr/>
        </p:nvSpPr>
        <p:spPr>
          <a:xfrm>
            <a:off x="252000" y="233325"/>
            <a:ext cx="53769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Montserrat"/>
                <a:ea typeface="Montserrat"/>
                <a:cs typeface="Montserrat"/>
                <a:sym typeface="Montserrat"/>
              </a:rPr>
              <a:t>SITEMAP &amp; PROTOTYPES</a:t>
            </a:r>
            <a:endParaRPr sz="1000">
              <a:latin typeface="Montserrat"/>
              <a:ea typeface="Montserrat"/>
              <a:cs typeface="Montserrat"/>
              <a:sym typeface="Montserrat"/>
            </a:endParaRPr>
          </a:p>
        </p:txBody>
      </p:sp>
      <p:sp>
        <p:nvSpPr>
          <p:cNvPr id="177" name="Google Shape;177;p24"/>
          <p:cNvSpPr txBox="1"/>
          <p:nvPr/>
        </p:nvSpPr>
        <p:spPr>
          <a:xfrm>
            <a:off x="1375488" y="4288600"/>
            <a:ext cx="2426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Montserrat"/>
                <a:ea typeface="Montserrat"/>
                <a:cs typeface="Montserrat"/>
                <a:sym typeface="Montserrat"/>
              </a:rPr>
              <a:t>Organisation Dashboard</a:t>
            </a:r>
            <a:endParaRPr>
              <a:solidFill>
                <a:schemeClr val="dk1"/>
              </a:solidFill>
              <a:latin typeface="Montserrat"/>
              <a:ea typeface="Montserrat"/>
              <a:cs typeface="Montserrat"/>
              <a:sym typeface="Montserrat"/>
            </a:endParaRPr>
          </a:p>
        </p:txBody>
      </p:sp>
      <p:sp>
        <p:nvSpPr>
          <p:cNvPr id="178" name="Google Shape;178;p24"/>
          <p:cNvSpPr txBox="1"/>
          <p:nvPr/>
        </p:nvSpPr>
        <p:spPr>
          <a:xfrm>
            <a:off x="6062575" y="4288600"/>
            <a:ext cx="1841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Montserrat"/>
                <a:ea typeface="Montserrat"/>
                <a:cs typeface="Montserrat"/>
                <a:sym typeface="Montserrat"/>
              </a:rPr>
              <a:t>Event Registration</a:t>
            </a:r>
            <a:endParaRPr>
              <a:solidFill>
                <a:schemeClr val="dk1"/>
              </a:solidFill>
              <a:latin typeface="Montserrat"/>
              <a:ea typeface="Montserrat"/>
              <a:cs typeface="Montserrat"/>
              <a:sym typeface="Montserrat"/>
            </a:endParaRPr>
          </a:p>
        </p:txBody>
      </p:sp>
      <p:sp>
        <p:nvSpPr>
          <p:cNvPr id="179" name="Google Shape;179;p24"/>
          <p:cNvSpPr txBox="1"/>
          <p:nvPr/>
        </p:nvSpPr>
        <p:spPr>
          <a:xfrm>
            <a:off x="252000" y="468968"/>
            <a:ext cx="53769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rgbClr val="90B2BA"/>
                </a:solidFill>
                <a:latin typeface="Montserrat"/>
                <a:ea typeface="Montserrat"/>
                <a:cs typeface="Montserrat"/>
                <a:sym typeface="Montserrat"/>
              </a:rPr>
              <a:t>Paper Prototypes</a:t>
            </a:r>
            <a:endParaRPr b="1" sz="2000">
              <a:solidFill>
                <a:srgbClr val="90B2BA"/>
              </a:solidFill>
              <a:latin typeface="Montserrat"/>
              <a:ea typeface="Montserrat"/>
              <a:cs typeface="Montserrat"/>
              <a:sym typeface="Montserrat"/>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25"/>
          <p:cNvSpPr txBox="1"/>
          <p:nvPr/>
        </p:nvSpPr>
        <p:spPr>
          <a:xfrm>
            <a:off x="252000" y="233325"/>
            <a:ext cx="53769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Montserrat"/>
                <a:ea typeface="Montserrat"/>
                <a:cs typeface="Montserrat"/>
                <a:sym typeface="Montserrat"/>
              </a:rPr>
              <a:t>SITEMAP &amp; PROTOTYPES</a:t>
            </a:r>
            <a:endParaRPr sz="1000">
              <a:latin typeface="Montserrat"/>
              <a:ea typeface="Montserrat"/>
              <a:cs typeface="Montserrat"/>
              <a:sym typeface="Montserrat"/>
            </a:endParaRPr>
          </a:p>
        </p:txBody>
      </p:sp>
      <p:sp>
        <p:nvSpPr>
          <p:cNvPr id="185" name="Google Shape;185;p25"/>
          <p:cNvSpPr txBox="1"/>
          <p:nvPr/>
        </p:nvSpPr>
        <p:spPr>
          <a:xfrm>
            <a:off x="252000" y="576950"/>
            <a:ext cx="60156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rgbClr val="90B2BA"/>
                </a:solidFill>
                <a:latin typeface="Montserrat"/>
                <a:ea typeface="Montserrat"/>
                <a:cs typeface="Montserrat"/>
                <a:sym typeface="Montserrat"/>
              </a:rPr>
              <a:t>Feedback from Users &amp; Potential Changes</a:t>
            </a:r>
            <a:endParaRPr b="1" sz="2000">
              <a:solidFill>
                <a:srgbClr val="90B2BA"/>
              </a:solidFill>
              <a:latin typeface="Montserrat"/>
              <a:ea typeface="Montserrat"/>
              <a:cs typeface="Montserrat"/>
              <a:sym typeface="Montserrat"/>
            </a:endParaRPr>
          </a:p>
        </p:txBody>
      </p:sp>
      <p:sp>
        <p:nvSpPr>
          <p:cNvPr id="186" name="Google Shape;186;p25"/>
          <p:cNvSpPr txBox="1"/>
          <p:nvPr/>
        </p:nvSpPr>
        <p:spPr>
          <a:xfrm>
            <a:off x="279769" y="1142993"/>
            <a:ext cx="8581800" cy="3627300"/>
          </a:xfrm>
          <a:prstGeom prst="rect">
            <a:avLst/>
          </a:prstGeom>
          <a:noFill/>
          <a:ln>
            <a:noFill/>
          </a:ln>
        </p:spPr>
        <p:txBody>
          <a:bodyPr anchorCtr="0" anchor="t" bIns="91425" lIns="91425" spcFirstLastPara="1" rIns="91425" wrap="square" tIns="91425">
            <a:spAutoFit/>
          </a:bodyPr>
          <a:lstStyle/>
          <a:p>
            <a:pPr indent="-317500" lvl="0" marL="457200" rtl="0" algn="l">
              <a:lnSpc>
                <a:spcPct val="150000"/>
              </a:lnSpc>
              <a:spcBef>
                <a:spcPts val="1000"/>
              </a:spcBef>
              <a:spcAft>
                <a:spcPts val="0"/>
              </a:spcAft>
              <a:buClr>
                <a:srgbClr val="90B2BA"/>
              </a:buClr>
              <a:buSzPts val="1400"/>
              <a:buFont typeface="Montserrat"/>
              <a:buChar char="➔"/>
            </a:pPr>
            <a:r>
              <a:rPr lang="en">
                <a:latin typeface="Montserrat"/>
                <a:ea typeface="Montserrat"/>
                <a:cs typeface="Montserrat"/>
                <a:sym typeface="Montserrat"/>
              </a:rPr>
              <a:t>There should be an option of anonymous donation. </a:t>
            </a:r>
            <a:endParaRPr>
              <a:latin typeface="Montserrat"/>
              <a:ea typeface="Montserrat"/>
              <a:cs typeface="Montserrat"/>
              <a:sym typeface="Montserrat"/>
            </a:endParaRPr>
          </a:p>
          <a:p>
            <a:pPr indent="-317500" lvl="0" marL="457200" rtl="0" algn="l">
              <a:lnSpc>
                <a:spcPct val="150000"/>
              </a:lnSpc>
              <a:spcBef>
                <a:spcPts val="1000"/>
              </a:spcBef>
              <a:spcAft>
                <a:spcPts val="0"/>
              </a:spcAft>
              <a:buClr>
                <a:srgbClr val="90B2BA"/>
              </a:buClr>
              <a:buSzPts val="1400"/>
              <a:buFont typeface="Montserrat"/>
              <a:buChar char="➔"/>
            </a:pPr>
            <a:r>
              <a:rPr lang="en">
                <a:latin typeface="Montserrat"/>
                <a:ea typeface="Montserrat"/>
                <a:cs typeface="Montserrat"/>
                <a:sym typeface="Montserrat"/>
              </a:rPr>
              <a:t>In the filter, the user should get an option to filter the organization. </a:t>
            </a:r>
            <a:endParaRPr>
              <a:latin typeface="Montserrat"/>
              <a:ea typeface="Montserrat"/>
              <a:cs typeface="Montserrat"/>
              <a:sym typeface="Montserrat"/>
            </a:endParaRPr>
          </a:p>
          <a:p>
            <a:pPr indent="-317500" lvl="0" marL="457200" rtl="0" algn="l">
              <a:lnSpc>
                <a:spcPct val="150000"/>
              </a:lnSpc>
              <a:spcBef>
                <a:spcPts val="1000"/>
              </a:spcBef>
              <a:spcAft>
                <a:spcPts val="0"/>
              </a:spcAft>
              <a:buClr>
                <a:srgbClr val="90B2BA"/>
              </a:buClr>
              <a:buSzPts val="1400"/>
              <a:buFont typeface="Montserrat"/>
              <a:buChar char="➔"/>
            </a:pPr>
            <a:r>
              <a:rPr lang="en">
                <a:latin typeface="Montserrat"/>
                <a:ea typeface="Montserrat"/>
                <a:cs typeface="Montserrat"/>
                <a:sym typeface="Montserrat"/>
              </a:rPr>
              <a:t>A short description of the volunteering events should be added.</a:t>
            </a:r>
            <a:endParaRPr>
              <a:latin typeface="Montserrat"/>
              <a:ea typeface="Montserrat"/>
              <a:cs typeface="Montserrat"/>
              <a:sym typeface="Montserrat"/>
            </a:endParaRPr>
          </a:p>
          <a:p>
            <a:pPr indent="-317500" lvl="0" marL="457200" rtl="0" algn="l">
              <a:lnSpc>
                <a:spcPct val="150000"/>
              </a:lnSpc>
              <a:spcBef>
                <a:spcPts val="1000"/>
              </a:spcBef>
              <a:spcAft>
                <a:spcPts val="0"/>
              </a:spcAft>
              <a:buClr>
                <a:srgbClr val="90B2BA"/>
              </a:buClr>
              <a:buSzPts val="1400"/>
              <a:buFont typeface="Montserrat"/>
              <a:buChar char="➔"/>
            </a:pPr>
            <a:r>
              <a:rPr lang="en">
                <a:latin typeface="Montserrat"/>
                <a:ea typeface="Montserrat"/>
                <a:cs typeface="Montserrat"/>
                <a:sym typeface="Montserrat"/>
              </a:rPr>
              <a:t>Next to the “Apply” or “Donate” buttons, add a “Contact” button, so that users can reach out to the organization for further details should they want to do so </a:t>
            </a:r>
            <a:endParaRPr>
              <a:latin typeface="Montserrat"/>
              <a:ea typeface="Montserrat"/>
              <a:cs typeface="Montserrat"/>
              <a:sym typeface="Montserrat"/>
            </a:endParaRPr>
          </a:p>
          <a:p>
            <a:pPr indent="-317500" lvl="0" marL="457200" rtl="0" algn="l">
              <a:lnSpc>
                <a:spcPct val="150000"/>
              </a:lnSpc>
              <a:spcBef>
                <a:spcPts val="1000"/>
              </a:spcBef>
              <a:spcAft>
                <a:spcPts val="0"/>
              </a:spcAft>
              <a:buClr>
                <a:srgbClr val="90B2BA"/>
              </a:buClr>
              <a:buSzPts val="1400"/>
              <a:buFont typeface="Montserrat"/>
              <a:buChar char="➔"/>
            </a:pPr>
            <a:r>
              <a:rPr lang="en">
                <a:latin typeface="Montserrat"/>
                <a:ea typeface="Montserrat"/>
                <a:cs typeface="Montserrat"/>
                <a:sym typeface="Montserrat"/>
              </a:rPr>
              <a:t>In the list of events, next to Event Name, make visible the Cause the event is supporting. </a:t>
            </a:r>
            <a:endParaRPr>
              <a:latin typeface="Montserrat"/>
              <a:ea typeface="Montserrat"/>
              <a:cs typeface="Montserrat"/>
              <a:sym typeface="Montserrat"/>
            </a:endParaRPr>
          </a:p>
          <a:p>
            <a:pPr indent="-317500" lvl="0" marL="457200" rtl="0" algn="l">
              <a:lnSpc>
                <a:spcPct val="150000"/>
              </a:lnSpc>
              <a:spcBef>
                <a:spcPts val="1000"/>
              </a:spcBef>
              <a:spcAft>
                <a:spcPts val="1000"/>
              </a:spcAft>
              <a:buClr>
                <a:srgbClr val="90B2BA"/>
              </a:buClr>
              <a:buSzPts val="1400"/>
              <a:buFont typeface="Montserrat"/>
              <a:buChar char="➔"/>
            </a:pPr>
            <a:r>
              <a:rPr lang="en">
                <a:latin typeface="Montserrat"/>
                <a:ea typeface="Montserrat"/>
                <a:cs typeface="Montserrat"/>
                <a:sym typeface="Montserrat"/>
              </a:rPr>
              <a:t>In the end page, organizations should have an option where some KPIs are highlighted such as how many people have signed in for volunteering, or how many donations have been collected towards the goal</a:t>
            </a:r>
            <a:endParaRPr>
              <a:latin typeface="Montserrat"/>
              <a:ea typeface="Montserrat"/>
              <a:cs typeface="Montserrat"/>
              <a:sym typeface="Montserrat"/>
            </a:endParaRPr>
          </a:p>
        </p:txBody>
      </p:sp>
      <p:pic>
        <p:nvPicPr>
          <p:cNvPr id="187" name="Google Shape;187;p25"/>
          <p:cNvPicPr preferRelativeResize="0"/>
          <p:nvPr/>
        </p:nvPicPr>
        <p:blipFill>
          <a:blip r:embed="rId3">
            <a:alphaModFix/>
          </a:blip>
          <a:stretch>
            <a:fillRect/>
          </a:stretch>
        </p:blipFill>
        <p:spPr>
          <a:xfrm>
            <a:off x="6648600" y="228600"/>
            <a:ext cx="2464210" cy="164834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26"/>
          <p:cNvSpPr txBox="1"/>
          <p:nvPr/>
        </p:nvSpPr>
        <p:spPr>
          <a:xfrm>
            <a:off x="252000" y="233325"/>
            <a:ext cx="53769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Montserrat"/>
                <a:ea typeface="Montserrat"/>
                <a:cs typeface="Montserrat"/>
                <a:sym typeface="Montserrat"/>
              </a:rPr>
              <a:t>SITEMAP &amp; PROTOTYPES</a:t>
            </a:r>
            <a:endParaRPr sz="1000">
              <a:latin typeface="Montserrat"/>
              <a:ea typeface="Montserrat"/>
              <a:cs typeface="Montserrat"/>
              <a:sym typeface="Montserrat"/>
            </a:endParaRPr>
          </a:p>
        </p:txBody>
      </p:sp>
      <p:sp>
        <p:nvSpPr>
          <p:cNvPr id="193" name="Google Shape;193;p26"/>
          <p:cNvSpPr txBox="1"/>
          <p:nvPr/>
        </p:nvSpPr>
        <p:spPr>
          <a:xfrm>
            <a:off x="252000" y="576950"/>
            <a:ext cx="53769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rgbClr val="90B2BA"/>
                </a:solidFill>
                <a:latin typeface="Montserrat"/>
                <a:ea typeface="Montserrat"/>
                <a:cs typeface="Montserrat"/>
                <a:sym typeface="Montserrat"/>
              </a:rPr>
              <a:t>Figma</a:t>
            </a:r>
            <a:r>
              <a:rPr b="1" lang="en" sz="2000">
                <a:solidFill>
                  <a:srgbClr val="90B2BA"/>
                </a:solidFill>
                <a:latin typeface="Montserrat"/>
                <a:ea typeface="Montserrat"/>
                <a:cs typeface="Montserrat"/>
                <a:sym typeface="Montserrat"/>
              </a:rPr>
              <a:t> Prototypes</a:t>
            </a:r>
            <a:endParaRPr b="1" sz="2000">
              <a:solidFill>
                <a:srgbClr val="90B2BA"/>
              </a:solidFill>
              <a:latin typeface="Montserrat"/>
              <a:ea typeface="Montserrat"/>
              <a:cs typeface="Montserrat"/>
              <a:sym typeface="Montserrat"/>
            </a:endParaRPr>
          </a:p>
        </p:txBody>
      </p:sp>
      <p:pic>
        <p:nvPicPr>
          <p:cNvPr id="194" name="Google Shape;194;p26" title="Home Screen.mov">
            <a:hlinkClick r:id="rId3"/>
          </p:cNvPr>
          <p:cNvPicPr preferRelativeResize="0"/>
          <p:nvPr/>
        </p:nvPicPr>
        <p:blipFill>
          <a:blip r:embed="rId4">
            <a:alphaModFix/>
          </a:blip>
          <a:stretch>
            <a:fillRect/>
          </a:stretch>
        </p:blipFill>
        <p:spPr>
          <a:xfrm>
            <a:off x="311675" y="1150675"/>
            <a:ext cx="4981726" cy="3736294"/>
          </a:xfrm>
          <a:prstGeom prst="rect">
            <a:avLst/>
          </a:prstGeom>
          <a:noFill/>
          <a:ln>
            <a:noFill/>
          </a:ln>
        </p:spPr>
      </p:pic>
      <p:sp>
        <p:nvSpPr>
          <p:cNvPr id="195" name="Google Shape;195;p26"/>
          <p:cNvSpPr txBox="1"/>
          <p:nvPr/>
        </p:nvSpPr>
        <p:spPr>
          <a:xfrm>
            <a:off x="5628900" y="1291475"/>
            <a:ext cx="30924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2000">
              <a:solidFill>
                <a:srgbClr val="90B2BA"/>
              </a:solidFill>
              <a:latin typeface="Montserrat"/>
              <a:ea typeface="Montserrat"/>
              <a:cs typeface="Montserrat"/>
              <a:sym typeface="Montserrat"/>
            </a:endParaRPr>
          </a:p>
        </p:txBody>
      </p:sp>
      <p:sp>
        <p:nvSpPr>
          <p:cNvPr id="196" name="Google Shape;196;p26"/>
          <p:cNvSpPr txBox="1"/>
          <p:nvPr/>
        </p:nvSpPr>
        <p:spPr>
          <a:xfrm>
            <a:off x="5581500" y="1712625"/>
            <a:ext cx="3187200" cy="233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rgbClr val="90B2BA"/>
                </a:solidFill>
                <a:latin typeface="Montserrat"/>
                <a:ea typeface="Montserrat"/>
                <a:cs typeface="Montserrat"/>
                <a:sym typeface="Montserrat"/>
              </a:rPr>
              <a:t>Core </a:t>
            </a:r>
            <a:r>
              <a:rPr b="1" lang="en" sz="2000">
                <a:solidFill>
                  <a:srgbClr val="90B2BA"/>
                </a:solidFill>
                <a:latin typeface="Montserrat"/>
                <a:ea typeface="Montserrat"/>
                <a:cs typeface="Montserrat"/>
                <a:sym typeface="Montserrat"/>
              </a:rPr>
              <a:t>Tasks :</a:t>
            </a:r>
            <a:endParaRPr b="1" sz="2000">
              <a:solidFill>
                <a:srgbClr val="90B2BA"/>
              </a:solidFill>
              <a:latin typeface="Montserrat"/>
              <a:ea typeface="Montserrat"/>
              <a:cs typeface="Montserrat"/>
              <a:sym typeface="Montserrat"/>
            </a:endParaRPr>
          </a:p>
          <a:p>
            <a:pPr indent="-317500" lvl="0" marL="457200" rtl="0" algn="l">
              <a:lnSpc>
                <a:spcPct val="115000"/>
              </a:lnSpc>
              <a:spcBef>
                <a:spcPts val="1000"/>
              </a:spcBef>
              <a:spcAft>
                <a:spcPts val="0"/>
              </a:spcAft>
              <a:buClr>
                <a:srgbClr val="434343"/>
              </a:buClr>
              <a:buSzPts val="1400"/>
              <a:buFont typeface="Montserrat"/>
              <a:buAutoNum type="arabicPeriod"/>
            </a:pPr>
            <a:r>
              <a:rPr lang="en">
                <a:solidFill>
                  <a:srgbClr val="434343"/>
                </a:solidFill>
                <a:latin typeface="Montserrat"/>
                <a:ea typeface="Montserrat"/>
                <a:cs typeface="Montserrat"/>
                <a:sym typeface="Montserrat"/>
              </a:rPr>
              <a:t>Register for an education mentor volunteer event</a:t>
            </a:r>
            <a:endParaRPr>
              <a:solidFill>
                <a:srgbClr val="434343"/>
              </a:solidFill>
              <a:latin typeface="Montserrat"/>
              <a:ea typeface="Montserrat"/>
              <a:cs typeface="Montserrat"/>
              <a:sym typeface="Montserrat"/>
            </a:endParaRPr>
          </a:p>
          <a:p>
            <a:pPr indent="-317500" lvl="0" marL="457200" rtl="0" algn="l">
              <a:lnSpc>
                <a:spcPct val="115000"/>
              </a:lnSpc>
              <a:spcBef>
                <a:spcPts val="1000"/>
              </a:spcBef>
              <a:spcAft>
                <a:spcPts val="0"/>
              </a:spcAft>
              <a:buClr>
                <a:srgbClr val="434343"/>
              </a:buClr>
              <a:buSzPts val="1400"/>
              <a:buFont typeface="Montserrat"/>
              <a:buAutoNum type="arabicPeriod"/>
            </a:pPr>
            <a:r>
              <a:rPr lang="en">
                <a:solidFill>
                  <a:srgbClr val="434343"/>
                </a:solidFill>
                <a:latin typeface="Montserrat"/>
                <a:ea typeface="Montserrat"/>
                <a:cs typeface="Montserrat"/>
                <a:sym typeface="Montserrat"/>
              </a:rPr>
              <a:t>Make a $50 donation anonymously</a:t>
            </a:r>
            <a:endParaRPr>
              <a:solidFill>
                <a:srgbClr val="434343"/>
              </a:solidFill>
              <a:latin typeface="Montserrat"/>
              <a:ea typeface="Montserrat"/>
              <a:cs typeface="Montserrat"/>
              <a:sym typeface="Montserrat"/>
            </a:endParaRPr>
          </a:p>
          <a:p>
            <a:pPr indent="-317500" lvl="0" marL="457200" rtl="0" algn="l">
              <a:lnSpc>
                <a:spcPct val="115000"/>
              </a:lnSpc>
              <a:spcBef>
                <a:spcPts val="1000"/>
              </a:spcBef>
              <a:spcAft>
                <a:spcPts val="0"/>
              </a:spcAft>
              <a:buClr>
                <a:srgbClr val="434343"/>
              </a:buClr>
              <a:buSzPts val="1400"/>
              <a:buFont typeface="Montserrat"/>
              <a:buAutoNum type="arabicPeriod"/>
            </a:pPr>
            <a:r>
              <a:rPr lang="en">
                <a:solidFill>
                  <a:srgbClr val="434343"/>
                </a:solidFill>
                <a:latin typeface="Montserrat"/>
                <a:ea typeface="Montserrat"/>
                <a:cs typeface="Montserrat"/>
                <a:sym typeface="Montserrat"/>
              </a:rPr>
              <a:t>Login as an organisation and add a new event</a:t>
            </a:r>
            <a:endParaRPr>
              <a:solidFill>
                <a:srgbClr val="434343"/>
              </a:solidFill>
              <a:latin typeface="Montserrat"/>
              <a:ea typeface="Montserrat"/>
              <a:cs typeface="Montserrat"/>
              <a:sym typeface="Montserra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4"/>
                                        </p:tgtEl>
                                        <p:attrNameLst>
                                          <p:attrName>style.visibility</p:attrName>
                                        </p:attrNameLst>
                                      </p:cBhvr>
                                      <p:to>
                                        <p:strVal val="visible"/>
                                      </p:to>
                                    </p:set>
                                    <p:animEffect filter="fade" transition="in">
                                      <p:cBhvr>
                                        <p:cTn dur="1000"/>
                                        <p:tgtEl>
                                          <p:spTgt spid="19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6"/>
                                        </p:tgtEl>
                                        <p:attrNameLst>
                                          <p:attrName>style.visibility</p:attrName>
                                        </p:attrNameLst>
                                      </p:cBhvr>
                                      <p:to>
                                        <p:strVal val="visible"/>
                                      </p:to>
                                    </p:set>
                                    <p:animEffect filter="fade" transition="in">
                                      <p:cBhvr>
                                        <p:cTn dur="1000"/>
                                        <p:tgtEl>
                                          <p:spTgt spid="19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6"/>
                                        </p:tgtEl>
                                        <p:attrNameLst>
                                          <p:attrName>style.visibility</p:attrName>
                                        </p:attrNameLst>
                                      </p:cBhvr>
                                      <p:to>
                                        <p:strVal val="visible"/>
                                      </p:to>
                                    </p:set>
                                    <p:animEffect filter="fade" transition="in">
                                      <p:cBhvr>
                                        <p:cTn dur="1000"/>
                                        <p:tgtEl>
                                          <p:spTgt spid="196"/>
                                        </p:tgtEl>
                                      </p:cBhvr>
                                    </p:animEffect>
                                  </p:childTnLst>
                                </p:cTn>
                              </p:par>
                              <p:par>
                                <p:cTn fill="hold" nodeType="withEffect" presetClass="entr" presetID="10" presetSubtype="0">
                                  <p:stCondLst>
                                    <p:cond delay="0"/>
                                  </p:stCondLst>
                                  <p:childTnLst>
                                    <p:set>
                                      <p:cBhvr>
                                        <p:cTn dur="1" fill="hold">
                                          <p:stCondLst>
                                            <p:cond delay="0"/>
                                          </p:stCondLst>
                                        </p:cTn>
                                        <p:tgtEl>
                                          <p:spTgt spid="195"/>
                                        </p:tgtEl>
                                        <p:attrNameLst>
                                          <p:attrName>style.visibility</p:attrName>
                                        </p:attrNameLst>
                                      </p:cBhvr>
                                      <p:to>
                                        <p:strVal val="visible"/>
                                      </p:to>
                                    </p:set>
                                    <p:animEffect filter="fade" transition="in">
                                      <p:cBhvr>
                                        <p:cTn dur="1000"/>
                                        <p:tgtEl>
                                          <p:spTgt spid="19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pic>
        <p:nvPicPr>
          <p:cNvPr id="201" name="Google Shape;201;p27"/>
          <p:cNvPicPr preferRelativeResize="0"/>
          <p:nvPr/>
        </p:nvPicPr>
        <p:blipFill>
          <a:blip r:embed="rId3">
            <a:alphaModFix/>
          </a:blip>
          <a:stretch>
            <a:fillRect/>
          </a:stretch>
        </p:blipFill>
        <p:spPr>
          <a:xfrm>
            <a:off x="411075" y="1074475"/>
            <a:ext cx="5376901" cy="3422052"/>
          </a:xfrm>
          <a:prstGeom prst="rect">
            <a:avLst/>
          </a:prstGeom>
          <a:noFill/>
          <a:ln>
            <a:noFill/>
          </a:ln>
        </p:spPr>
      </p:pic>
      <p:sp>
        <p:nvSpPr>
          <p:cNvPr id="202" name="Google Shape;202;p27"/>
          <p:cNvSpPr txBox="1"/>
          <p:nvPr/>
        </p:nvSpPr>
        <p:spPr>
          <a:xfrm>
            <a:off x="252000" y="233325"/>
            <a:ext cx="53769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Montserrat"/>
                <a:ea typeface="Montserrat"/>
                <a:cs typeface="Montserrat"/>
                <a:sym typeface="Montserrat"/>
              </a:rPr>
              <a:t>SITEMAP &amp; PROTOTYPES</a:t>
            </a:r>
            <a:endParaRPr sz="1000">
              <a:latin typeface="Montserrat"/>
              <a:ea typeface="Montserrat"/>
              <a:cs typeface="Montserrat"/>
              <a:sym typeface="Montserrat"/>
            </a:endParaRPr>
          </a:p>
        </p:txBody>
      </p:sp>
      <p:sp>
        <p:nvSpPr>
          <p:cNvPr id="203" name="Google Shape;203;p27"/>
          <p:cNvSpPr txBox="1"/>
          <p:nvPr/>
        </p:nvSpPr>
        <p:spPr>
          <a:xfrm>
            <a:off x="252000" y="576950"/>
            <a:ext cx="53769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rgbClr val="90B2BA"/>
                </a:solidFill>
                <a:latin typeface="Montserrat"/>
                <a:ea typeface="Montserrat"/>
                <a:cs typeface="Montserrat"/>
                <a:sym typeface="Montserrat"/>
              </a:rPr>
              <a:t>Figma Prototypes</a:t>
            </a:r>
            <a:endParaRPr b="1" sz="2000">
              <a:solidFill>
                <a:srgbClr val="90B2BA"/>
              </a:solidFill>
              <a:latin typeface="Montserrat"/>
              <a:ea typeface="Montserrat"/>
              <a:cs typeface="Montserrat"/>
              <a:sym typeface="Montserrat"/>
            </a:endParaRPr>
          </a:p>
        </p:txBody>
      </p:sp>
      <p:sp>
        <p:nvSpPr>
          <p:cNvPr id="204" name="Google Shape;204;p27"/>
          <p:cNvSpPr txBox="1"/>
          <p:nvPr/>
        </p:nvSpPr>
        <p:spPr>
          <a:xfrm>
            <a:off x="5941375" y="2477863"/>
            <a:ext cx="20952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rgbClr val="90B2BA"/>
                </a:solidFill>
                <a:latin typeface="Montserrat"/>
                <a:ea typeface="Montserrat"/>
                <a:cs typeface="Montserrat"/>
                <a:sym typeface="Montserrat"/>
              </a:rPr>
              <a:t>Home Screen</a:t>
            </a:r>
            <a:endParaRPr b="1" sz="2000">
              <a:solidFill>
                <a:srgbClr val="90B2BA"/>
              </a:solidFill>
              <a:latin typeface="Montserrat"/>
              <a:ea typeface="Montserrat"/>
              <a:cs typeface="Montserrat"/>
              <a:sym typeface="Montserrat"/>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pic>
        <p:nvPicPr>
          <p:cNvPr id="209" name="Google Shape;209;p28"/>
          <p:cNvPicPr preferRelativeResize="0"/>
          <p:nvPr/>
        </p:nvPicPr>
        <p:blipFill>
          <a:blip r:embed="rId3">
            <a:alphaModFix/>
          </a:blip>
          <a:stretch>
            <a:fillRect/>
          </a:stretch>
        </p:blipFill>
        <p:spPr>
          <a:xfrm>
            <a:off x="365000" y="1725125"/>
            <a:ext cx="4068951" cy="2589651"/>
          </a:xfrm>
          <a:prstGeom prst="rect">
            <a:avLst/>
          </a:prstGeom>
          <a:noFill/>
          <a:ln>
            <a:noFill/>
          </a:ln>
        </p:spPr>
      </p:pic>
      <p:pic>
        <p:nvPicPr>
          <p:cNvPr id="210" name="Google Shape;210;p28"/>
          <p:cNvPicPr preferRelativeResize="0"/>
          <p:nvPr/>
        </p:nvPicPr>
        <p:blipFill>
          <a:blip r:embed="rId4">
            <a:alphaModFix/>
          </a:blip>
          <a:stretch>
            <a:fillRect/>
          </a:stretch>
        </p:blipFill>
        <p:spPr>
          <a:xfrm>
            <a:off x="4693475" y="1725156"/>
            <a:ext cx="4068951" cy="2589620"/>
          </a:xfrm>
          <a:prstGeom prst="rect">
            <a:avLst/>
          </a:prstGeom>
          <a:noFill/>
          <a:ln>
            <a:noFill/>
          </a:ln>
        </p:spPr>
      </p:pic>
      <p:sp>
        <p:nvSpPr>
          <p:cNvPr id="211" name="Google Shape;211;p28"/>
          <p:cNvSpPr txBox="1"/>
          <p:nvPr/>
        </p:nvSpPr>
        <p:spPr>
          <a:xfrm>
            <a:off x="252000" y="233325"/>
            <a:ext cx="53769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Montserrat"/>
                <a:ea typeface="Montserrat"/>
                <a:cs typeface="Montserrat"/>
                <a:sym typeface="Montserrat"/>
              </a:rPr>
              <a:t>SITEMAP &amp; PROTOTYPES</a:t>
            </a:r>
            <a:endParaRPr sz="1000">
              <a:latin typeface="Montserrat"/>
              <a:ea typeface="Montserrat"/>
              <a:cs typeface="Montserrat"/>
              <a:sym typeface="Montserrat"/>
            </a:endParaRPr>
          </a:p>
        </p:txBody>
      </p:sp>
      <p:sp>
        <p:nvSpPr>
          <p:cNvPr id="212" name="Google Shape;212;p28"/>
          <p:cNvSpPr txBox="1"/>
          <p:nvPr/>
        </p:nvSpPr>
        <p:spPr>
          <a:xfrm>
            <a:off x="252000" y="576950"/>
            <a:ext cx="53769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rgbClr val="90B2BA"/>
                </a:solidFill>
                <a:latin typeface="Montserrat"/>
                <a:ea typeface="Montserrat"/>
                <a:cs typeface="Montserrat"/>
                <a:sym typeface="Montserrat"/>
              </a:rPr>
              <a:t>Figma Prototypes</a:t>
            </a:r>
            <a:endParaRPr b="1" sz="2000">
              <a:solidFill>
                <a:srgbClr val="90B2BA"/>
              </a:solidFill>
              <a:latin typeface="Montserrat"/>
              <a:ea typeface="Montserrat"/>
              <a:cs typeface="Montserrat"/>
              <a:sym typeface="Montserrat"/>
            </a:endParaRPr>
          </a:p>
        </p:txBody>
      </p:sp>
      <p:sp>
        <p:nvSpPr>
          <p:cNvPr id="213" name="Google Shape;213;p28"/>
          <p:cNvSpPr txBox="1"/>
          <p:nvPr/>
        </p:nvSpPr>
        <p:spPr>
          <a:xfrm>
            <a:off x="1210425" y="1325200"/>
            <a:ext cx="23781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rgbClr val="90B2BA"/>
                </a:solidFill>
                <a:latin typeface="Montserrat"/>
                <a:ea typeface="Montserrat"/>
                <a:cs typeface="Montserrat"/>
                <a:sym typeface="Montserrat"/>
              </a:rPr>
              <a:t>Individual Login</a:t>
            </a:r>
            <a:endParaRPr b="1" sz="2000">
              <a:solidFill>
                <a:srgbClr val="90B2BA"/>
              </a:solidFill>
              <a:latin typeface="Montserrat"/>
              <a:ea typeface="Montserrat"/>
              <a:cs typeface="Montserrat"/>
              <a:sym typeface="Montserrat"/>
            </a:endParaRPr>
          </a:p>
        </p:txBody>
      </p:sp>
      <p:sp>
        <p:nvSpPr>
          <p:cNvPr id="214" name="Google Shape;214;p28"/>
          <p:cNvSpPr txBox="1"/>
          <p:nvPr/>
        </p:nvSpPr>
        <p:spPr>
          <a:xfrm>
            <a:off x="5359350" y="1325200"/>
            <a:ext cx="27372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rgbClr val="90B2BA"/>
                </a:solidFill>
                <a:latin typeface="Montserrat"/>
                <a:ea typeface="Montserrat"/>
                <a:cs typeface="Montserrat"/>
                <a:sym typeface="Montserrat"/>
              </a:rPr>
              <a:t>Organisation</a:t>
            </a:r>
            <a:r>
              <a:rPr b="1" lang="en" sz="2000">
                <a:solidFill>
                  <a:srgbClr val="90B2BA"/>
                </a:solidFill>
                <a:latin typeface="Montserrat"/>
                <a:ea typeface="Montserrat"/>
                <a:cs typeface="Montserrat"/>
                <a:sym typeface="Montserrat"/>
              </a:rPr>
              <a:t> Login</a:t>
            </a:r>
            <a:endParaRPr b="1" sz="2000">
              <a:solidFill>
                <a:srgbClr val="90B2BA"/>
              </a:solidFill>
              <a:latin typeface="Montserrat"/>
              <a:ea typeface="Montserrat"/>
              <a:cs typeface="Montserrat"/>
              <a:sym typeface="Montserrat"/>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pic>
        <p:nvPicPr>
          <p:cNvPr id="219" name="Google Shape;219;p29"/>
          <p:cNvPicPr preferRelativeResize="0"/>
          <p:nvPr/>
        </p:nvPicPr>
        <p:blipFill>
          <a:blip r:embed="rId3">
            <a:alphaModFix/>
          </a:blip>
          <a:stretch>
            <a:fillRect/>
          </a:stretch>
        </p:blipFill>
        <p:spPr>
          <a:xfrm>
            <a:off x="391850" y="1209856"/>
            <a:ext cx="4372001" cy="2782500"/>
          </a:xfrm>
          <a:prstGeom prst="rect">
            <a:avLst/>
          </a:prstGeom>
          <a:noFill/>
          <a:ln>
            <a:noFill/>
          </a:ln>
        </p:spPr>
      </p:pic>
      <p:pic>
        <p:nvPicPr>
          <p:cNvPr id="220" name="Google Shape;220;p29"/>
          <p:cNvPicPr preferRelativeResize="0"/>
          <p:nvPr/>
        </p:nvPicPr>
        <p:blipFill>
          <a:blip r:embed="rId4">
            <a:alphaModFix/>
          </a:blip>
          <a:stretch>
            <a:fillRect/>
          </a:stretch>
        </p:blipFill>
        <p:spPr>
          <a:xfrm>
            <a:off x="5037550" y="2571750"/>
            <a:ext cx="3666101" cy="2333250"/>
          </a:xfrm>
          <a:prstGeom prst="rect">
            <a:avLst/>
          </a:prstGeom>
          <a:noFill/>
          <a:ln>
            <a:noFill/>
          </a:ln>
        </p:spPr>
      </p:pic>
      <p:pic>
        <p:nvPicPr>
          <p:cNvPr id="221" name="Google Shape;221;p29"/>
          <p:cNvPicPr preferRelativeResize="0"/>
          <p:nvPr/>
        </p:nvPicPr>
        <p:blipFill>
          <a:blip r:embed="rId5">
            <a:alphaModFix/>
          </a:blip>
          <a:stretch>
            <a:fillRect/>
          </a:stretch>
        </p:blipFill>
        <p:spPr>
          <a:xfrm>
            <a:off x="5037550" y="284500"/>
            <a:ext cx="3666101" cy="2333250"/>
          </a:xfrm>
          <a:prstGeom prst="rect">
            <a:avLst/>
          </a:prstGeom>
          <a:noFill/>
          <a:ln>
            <a:noFill/>
          </a:ln>
        </p:spPr>
      </p:pic>
      <p:sp>
        <p:nvSpPr>
          <p:cNvPr id="222" name="Google Shape;222;p29"/>
          <p:cNvSpPr txBox="1"/>
          <p:nvPr/>
        </p:nvSpPr>
        <p:spPr>
          <a:xfrm>
            <a:off x="252000" y="233325"/>
            <a:ext cx="53769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Montserrat"/>
                <a:ea typeface="Montserrat"/>
                <a:cs typeface="Montserrat"/>
                <a:sym typeface="Montserrat"/>
              </a:rPr>
              <a:t>SITEMAP &amp; PROTOTYPES</a:t>
            </a:r>
            <a:endParaRPr sz="1000">
              <a:latin typeface="Montserrat"/>
              <a:ea typeface="Montserrat"/>
              <a:cs typeface="Montserrat"/>
              <a:sym typeface="Montserrat"/>
            </a:endParaRPr>
          </a:p>
        </p:txBody>
      </p:sp>
      <p:sp>
        <p:nvSpPr>
          <p:cNvPr id="223" name="Google Shape;223;p29"/>
          <p:cNvSpPr txBox="1"/>
          <p:nvPr/>
        </p:nvSpPr>
        <p:spPr>
          <a:xfrm>
            <a:off x="252000" y="576950"/>
            <a:ext cx="53769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rgbClr val="90B2BA"/>
                </a:solidFill>
                <a:latin typeface="Montserrat"/>
                <a:ea typeface="Montserrat"/>
                <a:cs typeface="Montserrat"/>
                <a:sym typeface="Montserrat"/>
              </a:rPr>
              <a:t>Figma Prototypes</a:t>
            </a:r>
            <a:endParaRPr b="1" sz="2000">
              <a:solidFill>
                <a:srgbClr val="90B2BA"/>
              </a:solidFill>
              <a:latin typeface="Montserrat"/>
              <a:ea typeface="Montserrat"/>
              <a:cs typeface="Montserrat"/>
              <a:sym typeface="Montserrat"/>
            </a:endParaRPr>
          </a:p>
        </p:txBody>
      </p:sp>
      <p:sp>
        <p:nvSpPr>
          <p:cNvPr id="224" name="Google Shape;224;p29"/>
          <p:cNvSpPr txBox="1"/>
          <p:nvPr/>
        </p:nvSpPr>
        <p:spPr>
          <a:xfrm>
            <a:off x="1337350" y="3992350"/>
            <a:ext cx="24810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rgbClr val="90B2BA"/>
                </a:solidFill>
                <a:latin typeface="Montserrat"/>
                <a:ea typeface="Montserrat"/>
                <a:cs typeface="Montserrat"/>
                <a:sym typeface="Montserrat"/>
              </a:rPr>
              <a:t>Volunteer Events</a:t>
            </a:r>
            <a:endParaRPr b="1" sz="2000">
              <a:solidFill>
                <a:srgbClr val="90B2BA"/>
              </a:solidFill>
              <a:latin typeface="Montserrat"/>
              <a:ea typeface="Montserrat"/>
              <a:cs typeface="Montserrat"/>
              <a:sym typeface="Montserrat"/>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pic>
        <p:nvPicPr>
          <p:cNvPr id="229" name="Google Shape;229;p30"/>
          <p:cNvPicPr preferRelativeResize="0"/>
          <p:nvPr/>
        </p:nvPicPr>
        <p:blipFill>
          <a:blip r:embed="rId3">
            <a:alphaModFix/>
          </a:blip>
          <a:stretch>
            <a:fillRect/>
          </a:stretch>
        </p:blipFill>
        <p:spPr>
          <a:xfrm>
            <a:off x="5037925" y="299800"/>
            <a:ext cx="3581399" cy="4391477"/>
          </a:xfrm>
          <a:prstGeom prst="rect">
            <a:avLst/>
          </a:prstGeom>
          <a:noFill/>
          <a:ln cap="flat" cmpd="sng" w="9525">
            <a:solidFill>
              <a:srgbClr val="90B2BA"/>
            </a:solidFill>
            <a:prstDash val="solid"/>
            <a:round/>
            <a:headEnd len="sm" w="sm" type="none"/>
            <a:tailEnd len="sm" w="sm" type="none"/>
          </a:ln>
        </p:spPr>
      </p:pic>
      <p:pic>
        <p:nvPicPr>
          <p:cNvPr id="230" name="Google Shape;230;p30"/>
          <p:cNvPicPr preferRelativeResize="0"/>
          <p:nvPr/>
        </p:nvPicPr>
        <p:blipFill>
          <a:blip r:embed="rId4">
            <a:alphaModFix/>
          </a:blip>
          <a:stretch>
            <a:fillRect/>
          </a:stretch>
        </p:blipFill>
        <p:spPr>
          <a:xfrm>
            <a:off x="424099" y="1137275"/>
            <a:ext cx="4267201" cy="2715811"/>
          </a:xfrm>
          <a:prstGeom prst="rect">
            <a:avLst/>
          </a:prstGeom>
          <a:noFill/>
          <a:ln>
            <a:noFill/>
          </a:ln>
        </p:spPr>
      </p:pic>
      <p:sp>
        <p:nvSpPr>
          <p:cNvPr id="231" name="Google Shape;231;p30"/>
          <p:cNvSpPr txBox="1"/>
          <p:nvPr/>
        </p:nvSpPr>
        <p:spPr>
          <a:xfrm>
            <a:off x="252000" y="233325"/>
            <a:ext cx="53769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Montserrat"/>
                <a:ea typeface="Montserrat"/>
                <a:cs typeface="Montserrat"/>
                <a:sym typeface="Montserrat"/>
              </a:rPr>
              <a:t>SITEMAP &amp; PROTOTYPES</a:t>
            </a:r>
            <a:endParaRPr sz="1000">
              <a:latin typeface="Montserrat"/>
              <a:ea typeface="Montserrat"/>
              <a:cs typeface="Montserrat"/>
              <a:sym typeface="Montserrat"/>
            </a:endParaRPr>
          </a:p>
        </p:txBody>
      </p:sp>
      <p:sp>
        <p:nvSpPr>
          <p:cNvPr id="232" name="Google Shape;232;p30"/>
          <p:cNvSpPr txBox="1"/>
          <p:nvPr/>
        </p:nvSpPr>
        <p:spPr>
          <a:xfrm>
            <a:off x="252000" y="576950"/>
            <a:ext cx="53769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rgbClr val="90B2BA"/>
                </a:solidFill>
                <a:latin typeface="Montserrat"/>
                <a:ea typeface="Montserrat"/>
                <a:cs typeface="Montserrat"/>
                <a:sym typeface="Montserrat"/>
              </a:rPr>
              <a:t>Figma Prototypes</a:t>
            </a:r>
            <a:endParaRPr b="1" sz="2000">
              <a:solidFill>
                <a:srgbClr val="90B2BA"/>
              </a:solidFill>
              <a:latin typeface="Montserrat"/>
              <a:ea typeface="Montserrat"/>
              <a:cs typeface="Montserrat"/>
              <a:sym typeface="Montserrat"/>
            </a:endParaRPr>
          </a:p>
        </p:txBody>
      </p:sp>
      <p:sp>
        <p:nvSpPr>
          <p:cNvPr id="233" name="Google Shape;233;p30"/>
          <p:cNvSpPr txBox="1"/>
          <p:nvPr/>
        </p:nvSpPr>
        <p:spPr>
          <a:xfrm>
            <a:off x="1718350" y="3811700"/>
            <a:ext cx="18306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rgbClr val="90B2BA"/>
                </a:solidFill>
                <a:latin typeface="Montserrat"/>
                <a:ea typeface="Montserrat"/>
                <a:cs typeface="Montserrat"/>
                <a:sym typeface="Montserrat"/>
              </a:rPr>
              <a:t>Event Page</a:t>
            </a:r>
            <a:endParaRPr b="1" sz="2000">
              <a:solidFill>
                <a:srgbClr val="90B2BA"/>
              </a:solidFill>
              <a:latin typeface="Montserrat"/>
              <a:ea typeface="Montserrat"/>
              <a:cs typeface="Montserrat"/>
              <a:sym typeface="Montserrat"/>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31"/>
          <p:cNvSpPr txBox="1"/>
          <p:nvPr/>
        </p:nvSpPr>
        <p:spPr>
          <a:xfrm>
            <a:off x="252000" y="233325"/>
            <a:ext cx="53769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Montserrat"/>
                <a:ea typeface="Montserrat"/>
                <a:cs typeface="Montserrat"/>
                <a:sym typeface="Montserrat"/>
              </a:rPr>
              <a:t>SITEMAP &amp; PROTOTYPES</a:t>
            </a:r>
            <a:endParaRPr sz="1000">
              <a:latin typeface="Montserrat"/>
              <a:ea typeface="Montserrat"/>
              <a:cs typeface="Montserrat"/>
              <a:sym typeface="Montserrat"/>
            </a:endParaRPr>
          </a:p>
        </p:txBody>
      </p:sp>
      <p:sp>
        <p:nvSpPr>
          <p:cNvPr id="239" name="Google Shape;239;p31"/>
          <p:cNvSpPr txBox="1"/>
          <p:nvPr/>
        </p:nvSpPr>
        <p:spPr>
          <a:xfrm>
            <a:off x="252000" y="576950"/>
            <a:ext cx="53769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rgbClr val="90B2BA"/>
                </a:solidFill>
                <a:latin typeface="Montserrat"/>
                <a:ea typeface="Montserrat"/>
                <a:cs typeface="Montserrat"/>
                <a:sym typeface="Montserrat"/>
              </a:rPr>
              <a:t>Figma Prototypes</a:t>
            </a:r>
            <a:endParaRPr b="1" sz="2000">
              <a:solidFill>
                <a:srgbClr val="90B2BA"/>
              </a:solidFill>
              <a:latin typeface="Montserrat"/>
              <a:ea typeface="Montserrat"/>
              <a:cs typeface="Montserrat"/>
              <a:sym typeface="Montserrat"/>
            </a:endParaRPr>
          </a:p>
        </p:txBody>
      </p:sp>
      <p:pic>
        <p:nvPicPr>
          <p:cNvPr id="240" name="Google Shape;240;p31"/>
          <p:cNvPicPr preferRelativeResize="0"/>
          <p:nvPr/>
        </p:nvPicPr>
        <p:blipFill>
          <a:blip r:embed="rId3">
            <a:alphaModFix/>
          </a:blip>
          <a:stretch>
            <a:fillRect/>
          </a:stretch>
        </p:blipFill>
        <p:spPr>
          <a:xfrm>
            <a:off x="336575" y="1310049"/>
            <a:ext cx="4228576" cy="2691200"/>
          </a:xfrm>
          <a:prstGeom prst="rect">
            <a:avLst/>
          </a:prstGeom>
          <a:noFill/>
          <a:ln>
            <a:noFill/>
          </a:ln>
        </p:spPr>
      </p:pic>
      <p:pic>
        <p:nvPicPr>
          <p:cNvPr id="241" name="Google Shape;241;p31"/>
          <p:cNvPicPr preferRelativeResize="0"/>
          <p:nvPr/>
        </p:nvPicPr>
        <p:blipFill>
          <a:blip r:embed="rId4">
            <a:alphaModFix/>
          </a:blip>
          <a:stretch>
            <a:fillRect/>
          </a:stretch>
        </p:blipFill>
        <p:spPr>
          <a:xfrm>
            <a:off x="4596375" y="1325198"/>
            <a:ext cx="4180950" cy="2660903"/>
          </a:xfrm>
          <a:prstGeom prst="rect">
            <a:avLst/>
          </a:prstGeom>
          <a:noFill/>
          <a:ln>
            <a:noFill/>
          </a:ln>
        </p:spPr>
      </p:pic>
      <p:sp>
        <p:nvSpPr>
          <p:cNvPr id="242" name="Google Shape;242;p31"/>
          <p:cNvSpPr txBox="1"/>
          <p:nvPr/>
        </p:nvSpPr>
        <p:spPr>
          <a:xfrm>
            <a:off x="3374700" y="4170250"/>
            <a:ext cx="23946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rgbClr val="90B2BA"/>
                </a:solidFill>
                <a:latin typeface="Montserrat"/>
                <a:ea typeface="Montserrat"/>
                <a:cs typeface="Montserrat"/>
                <a:sym typeface="Montserrat"/>
              </a:rPr>
              <a:t>Donation Drives</a:t>
            </a:r>
            <a:endParaRPr b="1" sz="2000">
              <a:solidFill>
                <a:srgbClr val="90B2BA"/>
              </a:solidFill>
              <a:latin typeface="Montserrat"/>
              <a:ea typeface="Montserrat"/>
              <a:cs typeface="Montserrat"/>
              <a:sym typeface="Montserrat"/>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4"/>
          <p:cNvSpPr txBox="1"/>
          <p:nvPr/>
        </p:nvSpPr>
        <p:spPr>
          <a:xfrm>
            <a:off x="2511358" y="421963"/>
            <a:ext cx="749400" cy="76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800">
                <a:solidFill>
                  <a:srgbClr val="90B2BA"/>
                </a:solidFill>
                <a:latin typeface="Montserrat"/>
                <a:ea typeface="Montserrat"/>
                <a:cs typeface="Montserrat"/>
                <a:sym typeface="Montserrat"/>
              </a:rPr>
              <a:t>01</a:t>
            </a:r>
            <a:endParaRPr b="1" sz="3800">
              <a:solidFill>
                <a:srgbClr val="90B2BA"/>
              </a:solidFill>
              <a:latin typeface="Montserrat"/>
              <a:ea typeface="Montserrat"/>
              <a:cs typeface="Montserrat"/>
              <a:sym typeface="Montserrat"/>
            </a:endParaRPr>
          </a:p>
        </p:txBody>
      </p:sp>
      <p:sp>
        <p:nvSpPr>
          <p:cNvPr id="67" name="Google Shape;67;p14"/>
          <p:cNvSpPr txBox="1"/>
          <p:nvPr/>
        </p:nvSpPr>
        <p:spPr>
          <a:xfrm>
            <a:off x="2548158" y="1099538"/>
            <a:ext cx="16959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434343"/>
                </a:solidFill>
                <a:latin typeface="Montserrat"/>
                <a:ea typeface="Montserrat"/>
                <a:cs typeface="Montserrat"/>
                <a:sym typeface="Montserrat"/>
              </a:rPr>
              <a:t>Introduction</a:t>
            </a:r>
            <a:endParaRPr sz="1600">
              <a:solidFill>
                <a:srgbClr val="434343"/>
              </a:solidFill>
              <a:latin typeface="Montserrat"/>
              <a:ea typeface="Montserrat"/>
              <a:cs typeface="Montserrat"/>
              <a:sym typeface="Montserrat"/>
            </a:endParaRPr>
          </a:p>
        </p:txBody>
      </p:sp>
      <p:sp>
        <p:nvSpPr>
          <p:cNvPr id="68" name="Google Shape;68;p14"/>
          <p:cNvSpPr txBox="1"/>
          <p:nvPr/>
        </p:nvSpPr>
        <p:spPr>
          <a:xfrm>
            <a:off x="2511346" y="1902288"/>
            <a:ext cx="962400" cy="76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800">
                <a:solidFill>
                  <a:srgbClr val="90B2BA"/>
                </a:solidFill>
                <a:latin typeface="Montserrat"/>
                <a:ea typeface="Montserrat"/>
                <a:cs typeface="Montserrat"/>
                <a:sym typeface="Montserrat"/>
              </a:rPr>
              <a:t>02</a:t>
            </a:r>
            <a:endParaRPr b="1" sz="3800">
              <a:solidFill>
                <a:srgbClr val="90B2BA"/>
              </a:solidFill>
              <a:latin typeface="Montserrat"/>
              <a:ea typeface="Montserrat"/>
              <a:cs typeface="Montserrat"/>
              <a:sym typeface="Montserrat"/>
            </a:endParaRPr>
          </a:p>
        </p:txBody>
      </p:sp>
      <p:sp>
        <p:nvSpPr>
          <p:cNvPr id="69" name="Google Shape;69;p14"/>
          <p:cNvSpPr txBox="1"/>
          <p:nvPr/>
        </p:nvSpPr>
        <p:spPr>
          <a:xfrm>
            <a:off x="2548181" y="3443588"/>
            <a:ext cx="962400" cy="76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800">
                <a:solidFill>
                  <a:srgbClr val="90B2BA"/>
                </a:solidFill>
                <a:latin typeface="Montserrat"/>
                <a:ea typeface="Montserrat"/>
                <a:cs typeface="Montserrat"/>
                <a:sym typeface="Montserrat"/>
              </a:rPr>
              <a:t>03</a:t>
            </a:r>
            <a:endParaRPr b="1" sz="3800">
              <a:solidFill>
                <a:srgbClr val="90B2BA"/>
              </a:solidFill>
              <a:latin typeface="Montserrat"/>
              <a:ea typeface="Montserrat"/>
              <a:cs typeface="Montserrat"/>
              <a:sym typeface="Montserrat"/>
            </a:endParaRPr>
          </a:p>
        </p:txBody>
      </p:sp>
      <p:sp>
        <p:nvSpPr>
          <p:cNvPr id="70" name="Google Shape;70;p14"/>
          <p:cNvSpPr txBox="1"/>
          <p:nvPr/>
        </p:nvSpPr>
        <p:spPr>
          <a:xfrm>
            <a:off x="2548156" y="2618788"/>
            <a:ext cx="18444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434343"/>
                </a:solidFill>
                <a:latin typeface="Montserrat"/>
                <a:ea typeface="Montserrat"/>
                <a:cs typeface="Montserrat"/>
                <a:sym typeface="Montserrat"/>
              </a:rPr>
              <a:t>User Research</a:t>
            </a:r>
            <a:endParaRPr sz="1600">
              <a:solidFill>
                <a:srgbClr val="434343"/>
              </a:solidFill>
              <a:latin typeface="Montserrat"/>
              <a:ea typeface="Montserrat"/>
              <a:cs typeface="Montserrat"/>
              <a:sym typeface="Montserrat"/>
            </a:endParaRPr>
          </a:p>
        </p:txBody>
      </p:sp>
      <p:sp>
        <p:nvSpPr>
          <p:cNvPr id="71" name="Google Shape;71;p14"/>
          <p:cNvSpPr txBox="1"/>
          <p:nvPr/>
        </p:nvSpPr>
        <p:spPr>
          <a:xfrm>
            <a:off x="2572555" y="4138038"/>
            <a:ext cx="18444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434343"/>
                </a:solidFill>
                <a:latin typeface="Montserrat"/>
                <a:ea typeface="Montserrat"/>
                <a:cs typeface="Montserrat"/>
                <a:sym typeface="Montserrat"/>
              </a:rPr>
              <a:t>Sitemap &amp; Prototypes</a:t>
            </a:r>
            <a:endParaRPr sz="1600">
              <a:solidFill>
                <a:srgbClr val="434343"/>
              </a:solidFill>
              <a:latin typeface="Montserrat"/>
              <a:ea typeface="Montserrat"/>
              <a:cs typeface="Montserrat"/>
              <a:sym typeface="Montserrat"/>
            </a:endParaRPr>
          </a:p>
        </p:txBody>
      </p:sp>
      <p:sp>
        <p:nvSpPr>
          <p:cNvPr id="72" name="Google Shape;72;p14"/>
          <p:cNvSpPr txBox="1"/>
          <p:nvPr/>
        </p:nvSpPr>
        <p:spPr>
          <a:xfrm>
            <a:off x="4398331" y="1332100"/>
            <a:ext cx="962400" cy="76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800">
                <a:solidFill>
                  <a:srgbClr val="90B2BA"/>
                </a:solidFill>
                <a:latin typeface="Montserrat"/>
                <a:ea typeface="Montserrat"/>
                <a:cs typeface="Montserrat"/>
                <a:sym typeface="Montserrat"/>
              </a:rPr>
              <a:t>04</a:t>
            </a:r>
            <a:endParaRPr b="1" sz="3800">
              <a:solidFill>
                <a:srgbClr val="90B2BA"/>
              </a:solidFill>
              <a:latin typeface="Montserrat"/>
              <a:ea typeface="Montserrat"/>
              <a:cs typeface="Montserrat"/>
              <a:sym typeface="Montserrat"/>
            </a:endParaRPr>
          </a:p>
        </p:txBody>
      </p:sp>
      <p:sp>
        <p:nvSpPr>
          <p:cNvPr id="73" name="Google Shape;73;p14"/>
          <p:cNvSpPr txBox="1"/>
          <p:nvPr/>
        </p:nvSpPr>
        <p:spPr>
          <a:xfrm>
            <a:off x="4398308" y="2025400"/>
            <a:ext cx="22128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434343"/>
                </a:solidFill>
                <a:latin typeface="Montserrat"/>
                <a:ea typeface="Montserrat"/>
                <a:cs typeface="Montserrat"/>
                <a:sym typeface="Montserrat"/>
              </a:rPr>
              <a:t>Usability Study</a:t>
            </a:r>
            <a:endParaRPr sz="1600">
              <a:solidFill>
                <a:srgbClr val="434343"/>
              </a:solidFill>
              <a:latin typeface="Montserrat"/>
              <a:ea typeface="Montserrat"/>
              <a:cs typeface="Montserrat"/>
              <a:sym typeface="Montserrat"/>
            </a:endParaRPr>
          </a:p>
        </p:txBody>
      </p:sp>
      <p:sp>
        <p:nvSpPr>
          <p:cNvPr id="74" name="Google Shape;74;p14"/>
          <p:cNvSpPr txBox="1"/>
          <p:nvPr/>
        </p:nvSpPr>
        <p:spPr>
          <a:xfrm>
            <a:off x="4398331" y="2745100"/>
            <a:ext cx="962400" cy="76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800">
                <a:solidFill>
                  <a:srgbClr val="90B2BA"/>
                </a:solidFill>
                <a:latin typeface="Montserrat"/>
                <a:ea typeface="Montserrat"/>
                <a:cs typeface="Montserrat"/>
                <a:sym typeface="Montserrat"/>
              </a:rPr>
              <a:t>05</a:t>
            </a:r>
            <a:endParaRPr b="1" sz="3800">
              <a:solidFill>
                <a:srgbClr val="90B2BA"/>
              </a:solidFill>
              <a:latin typeface="Montserrat"/>
              <a:ea typeface="Montserrat"/>
              <a:cs typeface="Montserrat"/>
              <a:sym typeface="Montserrat"/>
            </a:endParaRPr>
          </a:p>
        </p:txBody>
      </p:sp>
      <p:sp>
        <p:nvSpPr>
          <p:cNvPr id="75" name="Google Shape;75;p14"/>
          <p:cNvSpPr txBox="1"/>
          <p:nvPr/>
        </p:nvSpPr>
        <p:spPr>
          <a:xfrm>
            <a:off x="4398308" y="3401000"/>
            <a:ext cx="22128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434343"/>
                </a:solidFill>
                <a:latin typeface="Montserrat"/>
                <a:ea typeface="Montserrat"/>
                <a:cs typeface="Montserrat"/>
                <a:sym typeface="Montserrat"/>
              </a:rPr>
              <a:t>Conclusion</a:t>
            </a:r>
            <a:endParaRPr sz="1600">
              <a:solidFill>
                <a:srgbClr val="434343"/>
              </a:solidFill>
              <a:latin typeface="Montserrat"/>
              <a:ea typeface="Montserrat"/>
              <a:cs typeface="Montserrat"/>
              <a:sym typeface="Montserrat"/>
            </a:endParaRPr>
          </a:p>
        </p:txBody>
      </p:sp>
      <p:sp>
        <p:nvSpPr>
          <p:cNvPr id="76" name="Google Shape;76;p14"/>
          <p:cNvSpPr/>
          <p:nvPr/>
        </p:nvSpPr>
        <p:spPr>
          <a:xfrm>
            <a:off x="0" y="0"/>
            <a:ext cx="2212800" cy="5143500"/>
          </a:xfrm>
          <a:prstGeom prst="rect">
            <a:avLst/>
          </a:prstGeom>
          <a:solidFill>
            <a:srgbClr val="90B2BA">
              <a:alpha val="63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14"/>
          <p:cNvSpPr txBox="1"/>
          <p:nvPr/>
        </p:nvSpPr>
        <p:spPr>
          <a:xfrm>
            <a:off x="196900" y="2079150"/>
            <a:ext cx="1844400" cy="985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600">
                <a:solidFill>
                  <a:srgbClr val="3F6E79"/>
                </a:solidFill>
                <a:latin typeface="Montserrat"/>
                <a:ea typeface="Montserrat"/>
                <a:cs typeface="Montserrat"/>
                <a:sym typeface="Montserrat"/>
              </a:rPr>
              <a:t>Table of Contents</a:t>
            </a:r>
            <a:endParaRPr b="1" sz="2600">
              <a:solidFill>
                <a:srgbClr val="3F6E79"/>
              </a:solidFill>
              <a:latin typeface="Montserrat"/>
              <a:ea typeface="Montserrat"/>
              <a:cs typeface="Montserrat"/>
              <a:sym typeface="Montserrat"/>
            </a:endParaRPr>
          </a:p>
        </p:txBody>
      </p:sp>
      <p:pic>
        <p:nvPicPr>
          <p:cNvPr id="78" name="Google Shape;78;p14"/>
          <p:cNvPicPr preferRelativeResize="0"/>
          <p:nvPr/>
        </p:nvPicPr>
        <p:blipFill>
          <a:blip r:embed="rId3">
            <a:alphaModFix/>
          </a:blip>
          <a:stretch>
            <a:fillRect/>
          </a:stretch>
        </p:blipFill>
        <p:spPr>
          <a:xfrm>
            <a:off x="6285300" y="1305213"/>
            <a:ext cx="2699850" cy="2533076"/>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pic>
        <p:nvPicPr>
          <p:cNvPr id="247" name="Google Shape;247;p32"/>
          <p:cNvPicPr preferRelativeResize="0"/>
          <p:nvPr/>
        </p:nvPicPr>
        <p:blipFill>
          <a:blip r:embed="rId3">
            <a:alphaModFix/>
          </a:blip>
          <a:stretch>
            <a:fillRect/>
          </a:stretch>
        </p:blipFill>
        <p:spPr>
          <a:xfrm>
            <a:off x="334900" y="1272725"/>
            <a:ext cx="4262236" cy="2712650"/>
          </a:xfrm>
          <a:prstGeom prst="rect">
            <a:avLst/>
          </a:prstGeom>
          <a:noFill/>
          <a:ln>
            <a:noFill/>
          </a:ln>
        </p:spPr>
      </p:pic>
      <p:pic>
        <p:nvPicPr>
          <p:cNvPr id="248" name="Google Shape;248;p32"/>
          <p:cNvPicPr preferRelativeResize="0"/>
          <p:nvPr/>
        </p:nvPicPr>
        <p:blipFill>
          <a:blip r:embed="rId4">
            <a:alphaModFix/>
          </a:blip>
          <a:stretch>
            <a:fillRect/>
          </a:stretch>
        </p:blipFill>
        <p:spPr>
          <a:xfrm>
            <a:off x="4667431" y="1291067"/>
            <a:ext cx="4204613" cy="2675972"/>
          </a:xfrm>
          <a:prstGeom prst="rect">
            <a:avLst/>
          </a:prstGeom>
          <a:noFill/>
          <a:ln>
            <a:noFill/>
          </a:ln>
        </p:spPr>
      </p:pic>
      <p:sp>
        <p:nvSpPr>
          <p:cNvPr id="249" name="Google Shape;249;p32"/>
          <p:cNvSpPr txBox="1"/>
          <p:nvPr/>
        </p:nvSpPr>
        <p:spPr>
          <a:xfrm>
            <a:off x="3486150" y="4061575"/>
            <a:ext cx="21717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rgbClr val="90B2BA"/>
                </a:solidFill>
                <a:latin typeface="Montserrat"/>
                <a:ea typeface="Montserrat"/>
                <a:cs typeface="Montserrat"/>
                <a:sym typeface="Montserrat"/>
              </a:rPr>
              <a:t>Payment Flow</a:t>
            </a:r>
            <a:endParaRPr b="1" sz="2000">
              <a:solidFill>
                <a:srgbClr val="90B2BA"/>
              </a:solidFill>
              <a:latin typeface="Montserrat"/>
              <a:ea typeface="Montserrat"/>
              <a:cs typeface="Montserrat"/>
              <a:sym typeface="Montserrat"/>
            </a:endParaRPr>
          </a:p>
        </p:txBody>
      </p:sp>
      <p:sp>
        <p:nvSpPr>
          <p:cNvPr id="250" name="Google Shape;250;p32"/>
          <p:cNvSpPr txBox="1"/>
          <p:nvPr/>
        </p:nvSpPr>
        <p:spPr>
          <a:xfrm>
            <a:off x="252000" y="233325"/>
            <a:ext cx="53769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Montserrat"/>
                <a:ea typeface="Montserrat"/>
                <a:cs typeface="Montserrat"/>
                <a:sym typeface="Montserrat"/>
              </a:rPr>
              <a:t>SITEMAP &amp; PROTOTYPES</a:t>
            </a:r>
            <a:endParaRPr sz="1000">
              <a:latin typeface="Montserrat"/>
              <a:ea typeface="Montserrat"/>
              <a:cs typeface="Montserrat"/>
              <a:sym typeface="Montserrat"/>
            </a:endParaRPr>
          </a:p>
        </p:txBody>
      </p:sp>
      <p:sp>
        <p:nvSpPr>
          <p:cNvPr id="251" name="Google Shape;251;p32"/>
          <p:cNvSpPr txBox="1"/>
          <p:nvPr/>
        </p:nvSpPr>
        <p:spPr>
          <a:xfrm>
            <a:off x="252000" y="576950"/>
            <a:ext cx="53769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rgbClr val="90B2BA"/>
                </a:solidFill>
                <a:latin typeface="Montserrat"/>
                <a:ea typeface="Montserrat"/>
                <a:cs typeface="Montserrat"/>
                <a:sym typeface="Montserrat"/>
              </a:rPr>
              <a:t>Figma Prototypes</a:t>
            </a:r>
            <a:endParaRPr b="1" sz="2000">
              <a:solidFill>
                <a:srgbClr val="90B2BA"/>
              </a:solidFill>
              <a:latin typeface="Montserrat"/>
              <a:ea typeface="Montserrat"/>
              <a:cs typeface="Montserrat"/>
              <a:sym typeface="Montserrat"/>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pic>
        <p:nvPicPr>
          <p:cNvPr id="256" name="Google Shape;256;p33"/>
          <p:cNvPicPr preferRelativeResize="0"/>
          <p:nvPr/>
        </p:nvPicPr>
        <p:blipFill>
          <a:blip r:embed="rId3">
            <a:alphaModFix/>
          </a:blip>
          <a:stretch>
            <a:fillRect/>
          </a:stretch>
        </p:blipFill>
        <p:spPr>
          <a:xfrm>
            <a:off x="289175" y="1236962"/>
            <a:ext cx="4294422" cy="2801213"/>
          </a:xfrm>
          <a:prstGeom prst="rect">
            <a:avLst/>
          </a:prstGeom>
          <a:noFill/>
          <a:ln>
            <a:noFill/>
          </a:ln>
        </p:spPr>
      </p:pic>
      <p:pic>
        <p:nvPicPr>
          <p:cNvPr id="257" name="Google Shape;257;p33"/>
          <p:cNvPicPr preferRelativeResize="0"/>
          <p:nvPr/>
        </p:nvPicPr>
        <p:blipFill>
          <a:blip r:embed="rId4">
            <a:alphaModFix/>
          </a:blip>
          <a:stretch>
            <a:fillRect/>
          </a:stretch>
        </p:blipFill>
        <p:spPr>
          <a:xfrm>
            <a:off x="4655833" y="1287298"/>
            <a:ext cx="4187118" cy="2729614"/>
          </a:xfrm>
          <a:prstGeom prst="rect">
            <a:avLst/>
          </a:prstGeom>
          <a:noFill/>
          <a:ln>
            <a:noFill/>
          </a:ln>
        </p:spPr>
      </p:pic>
      <p:sp>
        <p:nvSpPr>
          <p:cNvPr id="258" name="Google Shape;258;p33"/>
          <p:cNvSpPr txBox="1"/>
          <p:nvPr/>
        </p:nvSpPr>
        <p:spPr>
          <a:xfrm>
            <a:off x="252000" y="233325"/>
            <a:ext cx="53769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Montserrat"/>
                <a:ea typeface="Montserrat"/>
                <a:cs typeface="Montserrat"/>
                <a:sym typeface="Montserrat"/>
              </a:rPr>
              <a:t>SITEMAP &amp; PROTOTYPES</a:t>
            </a:r>
            <a:endParaRPr sz="1000">
              <a:latin typeface="Montserrat"/>
              <a:ea typeface="Montserrat"/>
              <a:cs typeface="Montserrat"/>
              <a:sym typeface="Montserrat"/>
            </a:endParaRPr>
          </a:p>
        </p:txBody>
      </p:sp>
      <p:sp>
        <p:nvSpPr>
          <p:cNvPr id="259" name="Google Shape;259;p33"/>
          <p:cNvSpPr txBox="1"/>
          <p:nvPr/>
        </p:nvSpPr>
        <p:spPr>
          <a:xfrm>
            <a:off x="252000" y="576950"/>
            <a:ext cx="53769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rgbClr val="90B2BA"/>
                </a:solidFill>
                <a:latin typeface="Montserrat"/>
                <a:ea typeface="Montserrat"/>
                <a:cs typeface="Montserrat"/>
                <a:sym typeface="Montserrat"/>
              </a:rPr>
              <a:t>Figma Prototypes</a:t>
            </a:r>
            <a:endParaRPr b="1" sz="2000">
              <a:solidFill>
                <a:srgbClr val="90B2BA"/>
              </a:solidFill>
              <a:latin typeface="Montserrat"/>
              <a:ea typeface="Montserrat"/>
              <a:cs typeface="Montserrat"/>
              <a:sym typeface="Montserrat"/>
            </a:endParaRPr>
          </a:p>
        </p:txBody>
      </p:sp>
      <p:sp>
        <p:nvSpPr>
          <p:cNvPr id="260" name="Google Shape;260;p33"/>
          <p:cNvSpPr txBox="1"/>
          <p:nvPr/>
        </p:nvSpPr>
        <p:spPr>
          <a:xfrm>
            <a:off x="2773650" y="4165900"/>
            <a:ext cx="35967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rgbClr val="90B2BA"/>
                </a:solidFill>
                <a:latin typeface="Montserrat"/>
                <a:ea typeface="Montserrat"/>
                <a:cs typeface="Montserrat"/>
                <a:sym typeface="Montserrat"/>
              </a:rPr>
              <a:t>Organization Dashboard</a:t>
            </a:r>
            <a:endParaRPr b="1" sz="2000">
              <a:solidFill>
                <a:srgbClr val="90B2BA"/>
              </a:solidFill>
              <a:latin typeface="Montserrat"/>
              <a:ea typeface="Montserrat"/>
              <a:cs typeface="Montserrat"/>
              <a:sym typeface="Montserrat"/>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34"/>
          <p:cNvSpPr txBox="1"/>
          <p:nvPr/>
        </p:nvSpPr>
        <p:spPr>
          <a:xfrm>
            <a:off x="252000" y="233325"/>
            <a:ext cx="53769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Montserrat"/>
                <a:ea typeface="Montserrat"/>
                <a:cs typeface="Montserrat"/>
                <a:sym typeface="Montserrat"/>
              </a:rPr>
              <a:t>USABILITY STUDY</a:t>
            </a:r>
            <a:endParaRPr sz="1000">
              <a:latin typeface="Montserrat"/>
              <a:ea typeface="Montserrat"/>
              <a:cs typeface="Montserrat"/>
              <a:sym typeface="Montserrat"/>
            </a:endParaRPr>
          </a:p>
        </p:txBody>
      </p:sp>
      <p:sp>
        <p:nvSpPr>
          <p:cNvPr id="266" name="Google Shape;266;p34"/>
          <p:cNvSpPr txBox="1"/>
          <p:nvPr/>
        </p:nvSpPr>
        <p:spPr>
          <a:xfrm>
            <a:off x="252000" y="576950"/>
            <a:ext cx="53769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rgbClr val="90B2BA"/>
                </a:solidFill>
                <a:latin typeface="Montserrat"/>
                <a:ea typeface="Montserrat"/>
                <a:cs typeface="Montserrat"/>
                <a:sym typeface="Montserrat"/>
              </a:rPr>
              <a:t>Research Objectives</a:t>
            </a:r>
            <a:endParaRPr b="1" sz="2000">
              <a:solidFill>
                <a:srgbClr val="90B2BA"/>
              </a:solidFill>
              <a:latin typeface="Montserrat"/>
              <a:ea typeface="Montserrat"/>
              <a:cs typeface="Montserrat"/>
              <a:sym typeface="Montserrat"/>
            </a:endParaRPr>
          </a:p>
        </p:txBody>
      </p:sp>
      <p:sp>
        <p:nvSpPr>
          <p:cNvPr id="267" name="Google Shape;267;p34"/>
          <p:cNvSpPr txBox="1"/>
          <p:nvPr/>
        </p:nvSpPr>
        <p:spPr>
          <a:xfrm>
            <a:off x="3164425" y="982732"/>
            <a:ext cx="5846100" cy="1305300"/>
          </a:xfrm>
          <a:prstGeom prst="rect">
            <a:avLst/>
          </a:prstGeom>
          <a:noFill/>
          <a:ln>
            <a:noFill/>
          </a:ln>
        </p:spPr>
        <p:txBody>
          <a:bodyPr anchorCtr="0" anchor="t" bIns="91425" lIns="91425" spcFirstLastPara="1" rIns="91425" wrap="square" tIns="91425">
            <a:spAutoFit/>
          </a:bodyPr>
          <a:lstStyle/>
          <a:p>
            <a:pPr indent="-311150" lvl="0" marL="457200" rtl="0" algn="l">
              <a:lnSpc>
                <a:spcPct val="115000"/>
              </a:lnSpc>
              <a:spcBef>
                <a:spcPts val="0"/>
              </a:spcBef>
              <a:spcAft>
                <a:spcPts val="0"/>
              </a:spcAft>
              <a:buClr>
                <a:srgbClr val="90B2BA"/>
              </a:buClr>
              <a:buSzPts val="1300"/>
              <a:buFont typeface="Montserrat"/>
              <a:buChar char="➔"/>
            </a:pPr>
            <a:r>
              <a:rPr lang="en" sz="1300">
                <a:solidFill>
                  <a:srgbClr val="434343"/>
                </a:solidFill>
                <a:latin typeface="Montserrat"/>
                <a:ea typeface="Montserrat"/>
                <a:cs typeface="Montserrat"/>
                <a:sym typeface="Montserrat"/>
              </a:rPr>
              <a:t>Did we make the website trustworthy enough for users looking to volunteer and donate? </a:t>
            </a:r>
            <a:endParaRPr sz="1300">
              <a:solidFill>
                <a:srgbClr val="434343"/>
              </a:solidFill>
              <a:latin typeface="Montserrat"/>
              <a:ea typeface="Montserrat"/>
              <a:cs typeface="Montserrat"/>
              <a:sym typeface="Montserrat"/>
            </a:endParaRPr>
          </a:p>
          <a:p>
            <a:pPr indent="-311150" lvl="0" marL="457200" rtl="0" algn="l">
              <a:lnSpc>
                <a:spcPct val="115000"/>
              </a:lnSpc>
              <a:spcBef>
                <a:spcPts val="0"/>
              </a:spcBef>
              <a:spcAft>
                <a:spcPts val="0"/>
              </a:spcAft>
              <a:buClr>
                <a:srgbClr val="90B2BA"/>
              </a:buClr>
              <a:buSzPts val="1300"/>
              <a:buFont typeface="Montserrat"/>
              <a:buChar char="➔"/>
            </a:pPr>
            <a:r>
              <a:rPr lang="en" sz="1300">
                <a:solidFill>
                  <a:srgbClr val="434343"/>
                </a:solidFill>
                <a:latin typeface="Montserrat"/>
                <a:ea typeface="Montserrat"/>
                <a:cs typeface="Montserrat"/>
                <a:sym typeface="Montserrat"/>
              </a:rPr>
              <a:t>Did we make the website trustworthy enough for users looking for a platform to post their events? </a:t>
            </a:r>
            <a:endParaRPr sz="1300">
              <a:solidFill>
                <a:srgbClr val="434343"/>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sz="1300">
              <a:solidFill>
                <a:srgbClr val="434343"/>
              </a:solidFill>
              <a:latin typeface="Montserrat"/>
              <a:ea typeface="Montserrat"/>
              <a:cs typeface="Montserrat"/>
              <a:sym typeface="Montserrat"/>
            </a:endParaRPr>
          </a:p>
        </p:txBody>
      </p:sp>
      <p:sp>
        <p:nvSpPr>
          <p:cNvPr id="268" name="Google Shape;268;p34"/>
          <p:cNvSpPr txBox="1"/>
          <p:nvPr/>
        </p:nvSpPr>
        <p:spPr>
          <a:xfrm>
            <a:off x="3192532" y="2325844"/>
            <a:ext cx="5658900" cy="1075200"/>
          </a:xfrm>
          <a:prstGeom prst="rect">
            <a:avLst/>
          </a:prstGeom>
          <a:noFill/>
          <a:ln>
            <a:noFill/>
          </a:ln>
        </p:spPr>
        <p:txBody>
          <a:bodyPr anchorCtr="0" anchor="t" bIns="91425" lIns="91425" spcFirstLastPara="1" rIns="91425" wrap="square" tIns="91425">
            <a:spAutoFit/>
          </a:bodyPr>
          <a:lstStyle/>
          <a:p>
            <a:pPr indent="-311150" lvl="0" marL="457200" rtl="0" algn="l">
              <a:lnSpc>
                <a:spcPct val="115000"/>
              </a:lnSpc>
              <a:spcBef>
                <a:spcPts val="0"/>
              </a:spcBef>
              <a:spcAft>
                <a:spcPts val="0"/>
              </a:spcAft>
              <a:buClr>
                <a:srgbClr val="90B2BA"/>
              </a:buClr>
              <a:buSzPts val="1300"/>
              <a:buFont typeface="Montserrat"/>
              <a:buChar char="➔"/>
            </a:pPr>
            <a:r>
              <a:rPr lang="en" sz="1300">
                <a:solidFill>
                  <a:srgbClr val="434343"/>
                </a:solidFill>
                <a:latin typeface="Montserrat"/>
                <a:ea typeface="Montserrat"/>
                <a:cs typeface="Montserrat"/>
                <a:sym typeface="Montserrat"/>
              </a:rPr>
              <a:t>Can users easily search and apply for volunteering events and donation drives? </a:t>
            </a:r>
            <a:endParaRPr sz="1300">
              <a:solidFill>
                <a:srgbClr val="434343"/>
              </a:solidFill>
              <a:latin typeface="Montserrat"/>
              <a:ea typeface="Montserrat"/>
              <a:cs typeface="Montserrat"/>
              <a:sym typeface="Montserrat"/>
            </a:endParaRPr>
          </a:p>
          <a:p>
            <a:pPr indent="-311150" lvl="0" marL="457200" rtl="0" algn="l">
              <a:lnSpc>
                <a:spcPct val="115000"/>
              </a:lnSpc>
              <a:spcBef>
                <a:spcPts val="0"/>
              </a:spcBef>
              <a:spcAft>
                <a:spcPts val="0"/>
              </a:spcAft>
              <a:buClr>
                <a:srgbClr val="90B2BA"/>
              </a:buClr>
              <a:buSzPts val="1300"/>
              <a:buFont typeface="Montserrat"/>
              <a:buChar char="➔"/>
            </a:pPr>
            <a:r>
              <a:rPr lang="en" sz="1300">
                <a:solidFill>
                  <a:srgbClr val="434343"/>
                </a:solidFill>
                <a:latin typeface="Montserrat"/>
                <a:ea typeface="Montserrat"/>
                <a:cs typeface="Montserrat"/>
                <a:sym typeface="Montserrat"/>
              </a:rPr>
              <a:t>Can organizations easily post their events, update, and track them </a:t>
            </a:r>
            <a:r>
              <a:rPr lang="en" sz="1300">
                <a:solidFill>
                  <a:srgbClr val="434343"/>
                </a:solidFill>
                <a:latin typeface="Montserrat"/>
                <a:ea typeface="Montserrat"/>
                <a:cs typeface="Montserrat"/>
                <a:sym typeface="Montserrat"/>
              </a:rPr>
              <a:t>accordingly</a:t>
            </a:r>
            <a:r>
              <a:rPr lang="en" sz="1300">
                <a:solidFill>
                  <a:srgbClr val="434343"/>
                </a:solidFill>
                <a:latin typeface="Montserrat"/>
                <a:ea typeface="Montserrat"/>
                <a:cs typeface="Montserrat"/>
                <a:sym typeface="Montserrat"/>
              </a:rPr>
              <a:t>? </a:t>
            </a:r>
            <a:endParaRPr sz="1300">
              <a:solidFill>
                <a:srgbClr val="434343"/>
              </a:solidFill>
              <a:latin typeface="Montserrat"/>
              <a:ea typeface="Montserrat"/>
              <a:cs typeface="Montserrat"/>
              <a:sym typeface="Montserrat"/>
            </a:endParaRPr>
          </a:p>
        </p:txBody>
      </p:sp>
      <p:sp>
        <p:nvSpPr>
          <p:cNvPr id="269" name="Google Shape;269;p34"/>
          <p:cNvSpPr txBox="1"/>
          <p:nvPr/>
        </p:nvSpPr>
        <p:spPr>
          <a:xfrm>
            <a:off x="3227675" y="3703600"/>
            <a:ext cx="5658900" cy="1075200"/>
          </a:xfrm>
          <a:prstGeom prst="rect">
            <a:avLst/>
          </a:prstGeom>
          <a:noFill/>
          <a:ln>
            <a:noFill/>
          </a:ln>
        </p:spPr>
        <p:txBody>
          <a:bodyPr anchorCtr="0" anchor="t" bIns="91425" lIns="91425" spcFirstLastPara="1" rIns="91425" wrap="square" tIns="91425">
            <a:spAutoFit/>
          </a:bodyPr>
          <a:lstStyle/>
          <a:p>
            <a:pPr indent="-311150" lvl="0" marL="457200" rtl="0" algn="l">
              <a:lnSpc>
                <a:spcPct val="115000"/>
              </a:lnSpc>
              <a:spcBef>
                <a:spcPts val="0"/>
              </a:spcBef>
              <a:spcAft>
                <a:spcPts val="0"/>
              </a:spcAft>
              <a:buClr>
                <a:srgbClr val="90B2BA"/>
              </a:buClr>
              <a:buSzPts val="1300"/>
              <a:buFont typeface="Montserrat"/>
              <a:buChar char="➔"/>
            </a:pPr>
            <a:r>
              <a:rPr lang="en" sz="1300">
                <a:solidFill>
                  <a:srgbClr val="434343"/>
                </a:solidFill>
                <a:latin typeface="Montserrat"/>
                <a:ea typeface="Montserrat"/>
                <a:cs typeface="Montserrat"/>
                <a:sym typeface="Montserrat"/>
              </a:rPr>
              <a:t>What is a user focusing on when looking to volunteer or donate?</a:t>
            </a:r>
            <a:endParaRPr sz="1300">
              <a:solidFill>
                <a:srgbClr val="434343"/>
              </a:solidFill>
              <a:latin typeface="Montserrat"/>
              <a:ea typeface="Montserrat"/>
              <a:cs typeface="Montserrat"/>
              <a:sym typeface="Montserrat"/>
            </a:endParaRPr>
          </a:p>
          <a:p>
            <a:pPr indent="-311150" lvl="0" marL="457200" rtl="0" algn="l">
              <a:lnSpc>
                <a:spcPct val="115000"/>
              </a:lnSpc>
              <a:spcBef>
                <a:spcPts val="0"/>
              </a:spcBef>
              <a:spcAft>
                <a:spcPts val="0"/>
              </a:spcAft>
              <a:buClr>
                <a:srgbClr val="90B2BA"/>
              </a:buClr>
              <a:buSzPts val="1300"/>
              <a:buFont typeface="Montserrat"/>
              <a:buChar char="➔"/>
            </a:pPr>
            <a:r>
              <a:rPr lang="en" sz="1300">
                <a:solidFill>
                  <a:srgbClr val="434343"/>
                </a:solidFill>
                <a:latin typeface="Montserrat"/>
                <a:ea typeface="Montserrat"/>
                <a:cs typeface="Montserrat"/>
                <a:sym typeface="Montserrat"/>
              </a:rPr>
              <a:t>What is an organization focusing on when looking to recruit volunteers or collect donations?</a:t>
            </a:r>
            <a:endParaRPr sz="1300">
              <a:solidFill>
                <a:srgbClr val="434343"/>
              </a:solidFill>
              <a:latin typeface="Montserrat"/>
              <a:ea typeface="Montserrat"/>
              <a:cs typeface="Montserrat"/>
              <a:sym typeface="Montserrat"/>
            </a:endParaRPr>
          </a:p>
        </p:txBody>
      </p:sp>
      <p:sp>
        <p:nvSpPr>
          <p:cNvPr id="270" name="Google Shape;270;p34"/>
          <p:cNvSpPr txBox="1"/>
          <p:nvPr/>
        </p:nvSpPr>
        <p:spPr>
          <a:xfrm>
            <a:off x="362770" y="1476682"/>
            <a:ext cx="22392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500">
                <a:solidFill>
                  <a:srgbClr val="90B2BA"/>
                </a:solidFill>
                <a:latin typeface="Montserrat"/>
                <a:ea typeface="Montserrat"/>
                <a:cs typeface="Montserrat"/>
                <a:sym typeface="Montserrat"/>
              </a:rPr>
              <a:t>Credibility</a:t>
            </a:r>
            <a:endParaRPr b="1" sz="2500">
              <a:solidFill>
                <a:srgbClr val="90B2BA"/>
              </a:solidFill>
              <a:latin typeface="Montserrat"/>
              <a:ea typeface="Montserrat"/>
              <a:cs typeface="Montserrat"/>
              <a:sym typeface="Montserrat"/>
            </a:endParaRPr>
          </a:p>
        </p:txBody>
      </p:sp>
      <p:sp>
        <p:nvSpPr>
          <p:cNvPr id="271" name="Google Shape;271;p34"/>
          <p:cNvSpPr txBox="1"/>
          <p:nvPr/>
        </p:nvSpPr>
        <p:spPr>
          <a:xfrm>
            <a:off x="334645" y="1025982"/>
            <a:ext cx="8385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700">
                <a:solidFill>
                  <a:srgbClr val="90B2BA"/>
                </a:solidFill>
                <a:latin typeface="Montserrat"/>
                <a:ea typeface="Montserrat"/>
                <a:cs typeface="Montserrat"/>
                <a:sym typeface="Montserrat"/>
              </a:rPr>
              <a:t>01</a:t>
            </a:r>
            <a:endParaRPr b="1" sz="2700">
              <a:solidFill>
                <a:srgbClr val="90B2BA"/>
              </a:solidFill>
              <a:latin typeface="Montserrat"/>
              <a:ea typeface="Montserrat"/>
              <a:cs typeface="Montserrat"/>
              <a:sym typeface="Montserrat"/>
            </a:endParaRPr>
          </a:p>
        </p:txBody>
      </p:sp>
      <p:sp>
        <p:nvSpPr>
          <p:cNvPr id="272" name="Google Shape;272;p34"/>
          <p:cNvSpPr txBox="1"/>
          <p:nvPr/>
        </p:nvSpPr>
        <p:spPr>
          <a:xfrm>
            <a:off x="372139" y="2734607"/>
            <a:ext cx="22392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500">
                <a:solidFill>
                  <a:srgbClr val="90B2BA"/>
                </a:solidFill>
                <a:latin typeface="Montserrat"/>
                <a:ea typeface="Montserrat"/>
                <a:cs typeface="Montserrat"/>
                <a:sym typeface="Montserrat"/>
              </a:rPr>
              <a:t>Usability</a:t>
            </a:r>
            <a:endParaRPr b="1" sz="2500">
              <a:solidFill>
                <a:srgbClr val="90B2BA"/>
              </a:solidFill>
              <a:latin typeface="Montserrat"/>
              <a:ea typeface="Montserrat"/>
              <a:cs typeface="Montserrat"/>
              <a:sym typeface="Montserrat"/>
            </a:endParaRPr>
          </a:p>
        </p:txBody>
      </p:sp>
      <p:sp>
        <p:nvSpPr>
          <p:cNvPr id="273" name="Google Shape;273;p34"/>
          <p:cNvSpPr txBox="1"/>
          <p:nvPr/>
        </p:nvSpPr>
        <p:spPr>
          <a:xfrm>
            <a:off x="344014" y="2283907"/>
            <a:ext cx="8385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700">
                <a:solidFill>
                  <a:srgbClr val="90B2BA"/>
                </a:solidFill>
                <a:latin typeface="Montserrat"/>
                <a:ea typeface="Montserrat"/>
                <a:cs typeface="Montserrat"/>
                <a:sym typeface="Montserrat"/>
              </a:rPr>
              <a:t>02</a:t>
            </a:r>
            <a:endParaRPr b="1" sz="2700">
              <a:solidFill>
                <a:srgbClr val="90B2BA"/>
              </a:solidFill>
              <a:latin typeface="Montserrat"/>
              <a:ea typeface="Montserrat"/>
              <a:cs typeface="Montserrat"/>
              <a:sym typeface="Montserrat"/>
            </a:endParaRPr>
          </a:p>
        </p:txBody>
      </p:sp>
      <p:sp>
        <p:nvSpPr>
          <p:cNvPr id="274" name="Google Shape;274;p34"/>
          <p:cNvSpPr txBox="1"/>
          <p:nvPr/>
        </p:nvSpPr>
        <p:spPr>
          <a:xfrm>
            <a:off x="362776" y="4230500"/>
            <a:ext cx="25791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500">
                <a:solidFill>
                  <a:srgbClr val="90B2BA"/>
                </a:solidFill>
                <a:latin typeface="Montserrat"/>
                <a:ea typeface="Montserrat"/>
                <a:cs typeface="Montserrat"/>
                <a:sym typeface="Montserrat"/>
              </a:rPr>
              <a:t>User Behavior</a:t>
            </a:r>
            <a:endParaRPr b="1" sz="2500">
              <a:solidFill>
                <a:srgbClr val="90B2BA"/>
              </a:solidFill>
              <a:latin typeface="Montserrat"/>
              <a:ea typeface="Montserrat"/>
              <a:cs typeface="Montserrat"/>
              <a:sym typeface="Montserrat"/>
            </a:endParaRPr>
          </a:p>
        </p:txBody>
      </p:sp>
      <p:sp>
        <p:nvSpPr>
          <p:cNvPr id="275" name="Google Shape;275;p34"/>
          <p:cNvSpPr txBox="1"/>
          <p:nvPr/>
        </p:nvSpPr>
        <p:spPr>
          <a:xfrm>
            <a:off x="334645" y="3779800"/>
            <a:ext cx="8385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700">
                <a:solidFill>
                  <a:srgbClr val="90B2BA"/>
                </a:solidFill>
                <a:latin typeface="Montserrat"/>
                <a:ea typeface="Montserrat"/>
                <a:cs typeface="Montserrat"/>
                <a:sym typeface="Montserrat"/>
              </a:rPr>
              <a:t>03</a:t>
            </a:r>
            <a:endParaRPr b="1" sz="2700">
              <a:solidFill>
                <a:srgbClr val="90B2BA"/>
              </a:solidFill>
              <a:latin typeface="Montserrat"/>
              <a:ea typeface="Montserrat"/>
              <a:cs typeface="Montserrat"/>
              <a:sym typeface="Montserrat"/>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35"/>
          <p:cNvSpPr txBox="1"/>
          <p:nvPr/>
        </p:nvSpPr>
        <p:spPr>
          <a:xfrm>
            <a:off x="252000" y="233325"/>
            <a:ext cx="53769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Montserrat"/>
                <a:ea typeface="Montserrat"/>
                <a:cs typeface="Montserrat"/>
                <a:sym typeface="Montserrat"/>
              </a:rPr>
              <a:t>USABILITY STUDY</a:t>
            </a:r>
            <a:endParaRPr sz="1000">
              <a:latin typeface="Montserrat"/>
              <a:ea typeface="Montserrat"/>
              <a:cs typeface="Montserrat"/>
              <a:sym typeface="Montserrat"/>
            </a:endParaRPr>
          </a:p>
        </p:txBody>
      </p:sp>
      <p:sp>
        <p:nvSpPr>
          <p:cNvPr id="281" name="Google Shape;281;p35"/>
          <p:cNvSpPr txBox="1"/>
          <p:nvPr/>
        </p:nvSpPr>
        <p:spPr>
          <a:xfrm>
            <a:off x="252000" y="576950"/>
            <a:ext cx="53769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rgbClr val="90B2BA"/>
                </a:solidFill>
                <a:latin typeface="Montserrat"/>
                <a:ea typeface="Montserrat"/>
                <a:cs typeface="Montserrat"/>
                <a:sym typeface="Montserrat"/>
              </a:rPr>
              <a:t>Participation Recruitment</a:t>
            </a:r>
            <a:endParaRPr b="1" sz="2000">
              <a:solidFill>
                <a:srgbClr val="90B2BA"/>
              </a:solidFill>
              <a:latin typeface="Montserrat"/>
              <a:ea typeface="Montserrat"/>
              <a:cs typeface="Montserrat"/>
              <a:sym typeface="Montserrat"/>
            </a:endParaRPr>
          </a:p>
        </p:txBody>
      </p:sp>
      <p:sp>
        <p:nvSpPr>
          <p:cNvPr id="282" name="Google Shape;282;p35"/>
          <p:cNvSpPr txBox="1"/>
          <p:nvPr/>
        </p:nvSpPr>
        <p:spPr>
          <a:xfrm>
            <a:off x="362770" y="1629082"/>
            <a:ext cx="22392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rgbClr val="90B2BA"/>
                </a:solidFill>
                <a:latin typeface="Montserrat"/>
                <a:ea typeface="Montserrat"/>
                <a:cs typeface="Montserrat"/>
                <a:sym typeface="Montserrat"/>
              </a:rPr>
              <a:t>Volunteers</a:t>
            </a:r>
            <a:endParaRPr b="1" sz="2000">
              <a:solidFill>
                <a:srgbClr val="90B2BA"/>
              </a:solidFill>
              <a:latin typeface="Montserrat"/>
              <a:ea typeface="Montserrat"/>
              <a:cs typeface="Montserrat"/>
              <a:sym typeface="Montserrat"/>
            </a:endParaRPr>
          </a:p>
        </p:txBody>
      </p:sp>
      <p:sp>
        <p:nvSpPr>
          <p:cNvPr id="283" name="Google Shape;283;p35"/>
          <p:cNvSpPr txBox="1"/>
          <p:nvPr/>
        </p:nvSpPr>
        <p:spPr>
          <a:xfrm>
            <a:off x="334645" y="1178382"/>
            <a:ext cx="8385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rgbClr val="90B2BA"/>
                </a:solidFill>
                <a:latin typeface="Montserrat"/>
                <a:ea typeface="Montserrat"/>
                <a:cs typeface="Montserrat"/>
                <a:sym typeface="Montserrat"/>
              </a:rPr>
              <a:t>01</a:t>
            </a:r>
            <a:endParaRPr b="1" sz="2000">
              <a:solidFill>
                <a:srgbClr val="90B2BA"/>
              </a:solidFill>
              <a:latin typeface="Montserrat"/>
              <a:ea typeface="Montserrat"/>
              <a:cs typeface="Montserrat"/>
              <a:sym typeface="Montserrat"/>
            </a:endParaRPr>
          </a:p>
        </p:txBody>
      </p:sp>
      <p:sp>
        <p:nvSpPr>
          <p:cNvPr id="284" name="Google Shape;284;p35"/>
          <p:cNvSpPr txBox="1"/>
          <p:nvPr/>
        </p:nvSpPr>
        <p:spPr>
          <a:xfrm>
            <a:off x="372139" y="2810807"/>
            <a:ext cx="22392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rgbClr val="90B2BA"/>
                </a:solidFill>
                <a:latin typeface="Montserrat"/>
                <a:ea typeface="Montserrat"/>
                <a:cs typeface="Montserrat"/>
                <a:sym typeface="Montserrat"/>
              </a:rPr>
              <a:t>Donors</a:t>
            </a:r>
            <a:endParaRPr b="1" sz="2000">
              <a:solidFill>
                <a:srgbClr val="90B2BA"/>
              </a:solidFill>
              <a:latin typeface="Montserrat"/>
              <a:ea typeface="Montserrat"/>
              <a:cs typeface="Montserrat"/>
              <a:sym typeface="Montserrat"/>
            </a:endParaRPr>
          </a:p>
        </p:txBody>
      </p:sp>
      <p:sp>
        <p:nvSpPr>
          <p:cNvPr id="285" name="Google Shape;285;p35"/>
          <p:cNvSpPr txBox="1"/>
          <p:nvPr/>
        </p:nvSpPr>
        <p:spPr>
          <a:xfrm>
            <a:off x="344014" y="2360107"/>
            <a:ext cx="8385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rgbClr val="90B2BA"/>
                </a:solidFill>
                <a:latin typeface="Montserrat"/>
                <a:ea typeface="Montserrat"/>
                <a:cs typeface="Montserrat"/>
                <a:sym typeface="Montserrat"/>
              </a:rPr>
              <a:t>02</a:t>
            </a:r>
            <a:endParaRPr b="1" sz="2000">
              <a:solidFill>
                <a:srgbClr val="90B2BA"/>
              </a:solidFill>
              <a:latin typeface="Montserrat"/>
              <a:ea typeface="Montserrat"/>
              <a:cs typeface="Montserrat"/>
              <a:sym typeface="Montserrat"/>
            </a:endParaRPr>
          </a:p>
        </p:txBody>
      </p:sp>
      <p:sp>
        <p:nvSpPr>
          <p:cNvPr id="286" name="Google Shape;286;p35"/>
          <p:cNvSpPr txBox="1"/>
          <p:nvPr/>
        </p:nvSpPr>
        <p:spPr>
          <a:xfrm>
            <a:off x="362775" y="4078100"/>
            <a:ext cx="35067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rgbClr val="90B2BA"/>
                </a:solidFill>
                <a:latin typeface="Montserrat"/>
                <a:ea typeface="Montserrat"/>
                <a:cs typeface="Montserrat"/>
                <a:sym typeface="Montserrat"/>
              </a:rPr>
              <a:t>Organization</a:t>
            </a:r>
            <a:endParaRPr b="1" sz="2000">
              <a:solidFill>
                <a:srgbClr val="90B2BA"/>
              </a:solidFill>
              <a:latin typeface="Montserrat"/>
              <a:ea typeface="Montserrat"/>
              <a:cs typeface="Montserrat"/>
              <a:sym typeface="Montserrat"/>
            </a:endParaRPr>
          </a:p>
        </p:txBody>
      </p:sp>
      <p:sp>
        <p:nvSpPr>
          <p:cNvPr id="287" name="Google Shape;287;p35"/>
          <p:cNvSpPr txBox="1"/>
          <p:nvPr/>
        </p:nvSpPr>
        <p:spPr>
          <a:xfrm>
            <a:off x="334645" y="3627400"/>
            <a:ext cx="8385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rgbClr val="90B2BA"/>
                </a:solidFill>
                <a:latin typeface="Montserrat"/>
                <a:ea typeface="Montserrat"/>
                <a:cs typeface="Montserrat"/>
                <a:sym typeface="Montserrat"/>
              </a:rPr>
              <a:t>03</a:t>
            </a:r>
            <a:endParaRPr b="1" sz="2000">
              <a:solidFill>
                <a:srgbClr val="90B2BA"/>
              </a:solidFill>
              <a:latin typeface="Montserrat"/>
              <a:ea typeface="Montserrat"/>
              <a:cs typeface="Montserrat"/>
              <a:sym typeface="Montserrat"/>
            </a:endParaRPr>
          </a:p>
        </p:txBody>
      </p:sp>
      <p:sp>
        <p:nvSpPr>
          <p:cNvPr id="288" name="Google Shape;288;p35"/>
          <p:cNvSpPr txBox="1"/>
          <p:nvPr/>
        </p:nvSpPr>
        <p:spPr>
          <a:xfrm>
            <a:off x="3697825" y="1287525"/>
            <a:ext cx="2239200" cy="384900"/>
          </a:xfrm>
          <a:prstGeom prst="rect">
            <a:avLst/>
          </a:prstGeom>
          <a:noFill/>
          <a:ln>
            <a:noFill/>
          </a:ln>
        </p:spPr>
        <p:txBody>
          <a:bodyPr anchorCtr="0" anchor="t" bIns="91425" lIns="91425" spcFirstLastPara="1" rIns="91425" wrap="square" tIns="91425">
            <a:spAutoFit/>
          </a:bodyPr>
          <a:lstStyle/>
          <a:p>
            <a:pPr indent="-311150" lvl="0" marL="457200" rtl="0" algn="l">
              <a:lnSpc>
                <a:spcPct val="115000"/>
              </a:lnSpc>
              <a:spcBef>
                <a:spcPts val="0"/>
              </a:spcBef>
              <a:spcAft>
                <a:spcPts val="0"/>
              </a:spcAft>
              <a:buClr>
                <a:srgbClr val="90B2BA"/>
              </a:buClr>
              <a:buSzPts val="1300"/>
              <a:buFont typeface="Montserrat"/>
              <a:buChar char="➔"/>
            </a:pPr>
            <a:r>
              <a:rPr lang="en" sz="1300">
                <a:solidFill>
                  <a:srgbClr val="434343"/>
                </a:solidFill>
                <a:latin typeface="Montserrat"/>
                <a:ea typeface="Montserrat"/>
                <a:cs typeface="Montserrat"/>
                <a:sym typeface="Montserrat"/>
              </a:rPr>
              <a:t>Student</a:t>
            </a:r>
            <a:endParaRPr sz="1300">
              <a:solidFill>
                <a:srgbClr val="434343"/>
              </a:solidFill>
              <a:latin typeface="Montserrat"/>
              <a:ea typeface="Montserrat"/>
              <a:cs typeface="Montserrat"/>
              <a:sym typeface="Montserrat"/>
            </a:endParaRPr>
          </a:p>
        </p:txBody>
      </p:sp>
      <p:sp>
        <p:nvSpPr>
          <p:cNvPr id="289" name="Google Shape;289;p35"/>
          <p:cNvSpPr txBox="1"/>
          <p:nvPr/>
        </p:nvSpPr>
        <p:spPr>
          <a:xfrm>
            <a:off x="3697825" y="1601695"/>
            <a:ext cx="2239200" cy="384900"/>
          </a:xfrm>
          <a:prstGeom prst="rect">
            <a:avLst/>
          </a:prstGeom>
          <a:noFill/>
          <a:ln>
            <a:noFill/>
          </a:ln>
        </p:spPr>
        <p:txBody>
          <a:bodyPr anchorCtr="0" anchor="t" bIns="91425" lIns="91425" spcFirstLastPara="1" rIns="91425" wrap="square" tIns="91425">
            <a:spAutoFit/>
          </a:bodyPr>
          <a:lstStyle/>
          <a:p>
            <a:pPr indent="-311150" lvl="0" marL="457200" rtl="0" algn="l">
              <a:lnSpc>
                <a:spcPct val="115000"/>
              </a:lnSpc>
              <a:spcBef>
                <a:spcPts val="0"/>
              </a:spcBef>
              <a:spcAft>
                <a:spcPts val="0"/>
              </a:spcAft>
              <a:buClr>
                <a:srgbClr val="90B2BA"/>
              </a:buClr>
              <a:buSzPts val="1300"/>
              <a:buFont typeface="Montserrat"/>
              <a:buChar char="➔"/>
            </a:pPr>
            <a:r>
              <a:rPr lang="en" sz="1300">
                <a:solidFill>
                  <a:srgbClr val="434343"/>
                </a:solidFill>
                <a:latin typeface="Montserrat"/>
                <a:ea typeface="Montserrat"/>
                <a:cs typeface="Montserrat"/>
                <a:sym typeface="Montserrat"/>
              </a:rPr>
              <a:t>Working Adult</a:t>
            </a:r>
            <a:endParaRPr sz="1300">
              <a:solidFill>
                <a:srgbClr val="434343"/>
              </a:solidFill>
              <a:latin typeface="Montserrat"/>
              <a:ea typeface="Montserrat"/>
              <a:cs typeface="Montserrat"/>
              <a:sym typeface="Montserrat"/>
            </a:endParaRPr>
          </a:p>
        </p:txBody>
      </p:sp>
      <p:sp>
        <p:nvSpPr>
          <p:cNvPr id="290" name="Google Shape;290;p35"/>
          <p:cNvSpPr txBox="1"/>
          <p:nvPr/>
        </p:nvSpPr>
        <p:spPr>
          <a:xfrm>
            <a:off x="3697825" y="2506730"/>
            <a:ext cx="2239200" cy="384900"/>
          </a:xfrm>
          <a:prstGeom prst="rect">
            <a:avLst/>
          </a:prstGeom>
          <a:noFill/>
          <a:ln>
            <a:noFill/>
          </a:ln>
        </p:spPr>
        <p:txBody>
          <a:bodyPr anchorCtr="0" anchor="t" bIns="91425" lIns="91425" spcFirstLastPara="1" rIns="91425" wrap="square" tIns="91425">
            <a:spAutoFit/>
          </a:bodyPr>
          <a:lstStyle/>
          <a:p>
            <a:pPr indent="-311150" lvl="0" marL="457200" rtl="0" algn="l">
              <a:lnSpc>
                <a:spcPct val="115000"/>
              </a:lnSpc>
              <a:spcBef>
                <a:spcPts val="0"/>
              </a:spcBef>
              <a:spcAft>
                <a:spcPts val="0"/>
              </a:spcAft>
              <a:buClr>
                <a:srgbClr val="90B2BA"/>
              </a:buClr>
              <a:buSzPts val="1300"/>
              <a:buFont typeface="Montserrat"/>
              <a:buChar char="➔"/>
            </a:pPr>
            <a:r>
              <a:rPr lang="en" sz="1300">
                <a:solidFill>
                  <a:srgbClr val="434343"/>
                </a:solidFill>
                <a:latin typeface="Montserrat"/>
                <a:ea typeface="Montserrat"/>
                <a:cs typeface="Montserrat"/>
                <a:sym typeface="Montserrat"/>
              </a:rPr>
              <a:t>Student</a:t>
            </a:r>
            <a:endParaRPr sz="1300">
              <a:solidFill>
                <a:srgbClr val="434343"/>
              </a:solidFill>
              <a:latin typeface="Montserrat"/>
              <a:ea typeface="Montserrat"/>
              <a:cs typeface="Montserrat"/>
              <a:sym typeface="Montserrat"/>
            </a:endParaRPr>
          </a:p>
        </p:txBody>
      </p:sp>
      <p:sp>
        <p:nvSpPr>
          <p:cNvPr id="291" name="Google Shape;291;p35"/>
          <p:cNvSpPr txBox="1"/>
          <p:nvPr/>
        </p:nvSpPr>
        <p:spPr>
          <a:xfrm>
            <a:off x="3697825" y="2820900"/>
            <a:ext cx="2239200" cy="384900"/>
          </a:xfrm>
          <a:prstGeom prst="rect">
            <a:avLst/>
          </a:prstGeom>
          <a:noFill/>
          <a:ln>
            <a:noFill/>
          </a:ln>
        </p:spPr>
        <p:txBody>
          <a:bodyPr anchorCtr="0" anchor="t" bIns="91425" lIns="91425" spcFirstLastPara="1" rIns="91425" wrap="square" tIns="91425">
            <a:spAutoFit/>
          </a:bodyPr>
          <a:lstStyle/>
          <a:p>
            <a:pPr indent="-311150" lvl="0" marL="457200" rtl="0" algn="l">
              <a:lnSpc>
                <a:spcPct val="115000"/>
              </a:lnSpc>
              <a:spcBef>
                <a:spcPts val="0"/>
              </a:spcBef>
              <a:spcAft>
                <a:spcPts val="0"/>
              </a:spcAft>
              <a:buClr>
                <a:srgbClr val="90B2BA"/>
              </a:buClr>
              <a:buSzPts val="1300"/>
              <a:buFont typeface="Montserrat"/>
              <a:buChar char="➔"/>
            </a:pPr>
            <a:r>
              <a:rPr lang="en" sz="1300">
                <a:solidFill>
                  <a:srgbClr val="434343"/>
                </a:solidFill>
                <a:latin typeface="Montserrat"/>
                <a:ea typeface="Montserrat"/>
                <a:cs typeface="Montserrat"/>
                <a:sym typeface="Montserrat"/>
              </a:rPr>
              <a:t>Working Adult</a:t>
            </a:r>
            <a:endParaRPr sz="1300">
              <a:solidFill>
                <a:srgbClr val="434343"/>
              </a:solidFill>
              <a:latin typeface="Montserrat"/>
              <a:ea typeface="Montserrat"/>
              <a:cs typeface="Montserrat"/>
              <a:sym typeface="Montserrat"/>
            </a:endParaRPr>
          </a:p>
        </p:txBody>
      </p:sp>
      <p:sp>
        <p:nvSpPr>
          <p:cNvPr id="292" name="Google Shape;292;p35"/>
          <p:cNvSpPr txBox="1"/>
          <p:nvPr/>
        </p:nvSpPr>
        <p:spPr>
          <a:xfrm>
            <a:off x="3748574" y="4173750"/>
            <a:ext cx="2113500" cy="384900"/>
          </a:xfrm>
          <a:prstGeom prst="rect">
            <a:avLst/>
          </a:prstGeom>
          <a:noFill/>
          <a:ln>
            <a:noFill/>
          </a:ln>
        </p:spPr>
        <p:txBody>
          <a:bodyPr anchorCtr="0" anchor="t" bIns="91425" lIns="91425" spcFirstLastPara="1" rIns="91425" wrap="square" tIns="91425">
            <a:spAutoFit/>
          </a:bodyPr>
          <a:lstStyle/>
          <a:p>
            <a:pPr indent="-311150" lvl="0" marL="457200" rtl="0" algn="l">
              <a:lnSpc>
                <a:spcPct val="115000"/>
              </a:lnSpc>
              <a:spcBef>
                <a:spcPts val="0"/>
              </a:spcBef>
              <a:spcAft>
                <a:spcPts val="0"/>
              </a:spcAft>
              <a:buClr>
                <a:srgbClr val="90B2BA"/>
              </a:buClr>
              <a:buSzPts val="1300"/>
              <a:buFont typeface="Montserrat"/>
              <a:buChar char="➔"/>
            </a:pPr>
            <a:r>
              <a:rPr lang="en" sz="1300">
                <a:solidFill>
                  <a:srgbClr val="434343"/>
                </a:solidFill>
                <a:latin typeface="Montserrat"/>
                <a:ea typeface="Montserrat"/>
                <a:cs typeface="Montserrat"/>
                <a:sym typeface="Montserrat"/>
              </a:rPr>
              <a:t>Working Adult</a:t>
            </a:r>
            <a:endParaRPr sz="1300">
              <a:solidFill>
                <a:srgbClr val="434343"/>
              </a:solidFill>
              <a:latin typeface="Montserrat"/>
              <a:ea typeface="Montserrat"/>
              <a:cs typeface="Montserrat"/>
              <a:sym typeface="Montserrat"/>
            </a:endParaRPr>
          </a:p>
        </p:txBody>
      </p:sp>
      <p:pic>
        <p:nvPicPr>
          <p:cNvPr id="293" name="Google Shape;293;p35"/>
          <p:cNvPicPr preferRelativeResize="0"/>
          <p:nvPr/>
        </p:nvPicPr>
        <p:blipFill rotWithShape="1">
          <a:blip r:embed="rId3">
            <a:alphaModFix/>
          </a:blip>
          <a:srcRect b="0" l="0" r="8113" t="0"/>
          <a:stretch/>
        </p:blipFill>
        <p:spPr>
          <a:xfrm>
            <a:off x="5773950" y="1331475"/>
            <a:ext cx="3183901" cy="24805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36"/>
          <p:cNvSpPr txBox="1"/>
          <p:nvPr/>
        </p:nvSpPr>
        <p:spPr>
          <a:xfrm>
            <a:off x="252000" y="233325"/>
            <a:ext cx="53769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Montserrat"/>
                <a:ea typeface="Montserrat"/>
                <a:cs typeface="Montserrat"/>
                <a:sym typeface="Montserrat"/>
              </a:rPr>
              <a:t>USABILITY STUDY</a:t>
            </a:r>
            <a:endParaRPr sz="1000">
              <a:latin typeface="Montserrat"/>
              <a:ea typeface="Montserrat"/>
              <a:cs typeface="Montserrat"/>
              <a:sym typeface="Montserrat"/>
            </a:endParaRPr>
          </a:p>
        </p:txBody>
      </p:sp>
      <p:sp>
        <p:nvSpPr>
          <p:cNvPr id="299" name="Google Shape;299;p36"/>
          <p:cNvSpPr txBox="1"/>
          <p:nvPr/>
        </p:nvSpPr>
        <p:spPr>
          <a:xfrm>
            <a:off x="252000" y="576950"/>
            <a:ext cx="53769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rgbClr val="90B2BA"/>
                </a:solidFill>
                <a:latin typeface="Montserrat"/>
                <a:ea typeface="Montserrat"/>
                <a:cs typeface="Montserrat"/>
                <a:sym typeface="Montserrat"/>
              </a:rPr>
              <a:t>Research Methodology</a:t>
            </a:r>
            <a:endParaRPr b="1" sz="2000">
              <a:solidFill>
                <a:srgbClr val="90B2BA"/>
              </a:solidFill>
              <a:latin typeface="Montserrat"/>
              <a:ea typeface="Montserrat"/>
              <a:cs typeface="Montserrat"/>
              <a:sym typeface="Montserrat"/>
            </a:endParaRPr>
          </a:p>
        </p:txBody>
      </p:sp>
      <p:sp>
        <p:nvSpPr>
          <p:cNvPr id="300" name="Google Shape;300;p36"/>
          <p:cNvSpPr txBox="1"/>
          <p:nvPr/>
        </p:nvSpPr>
        <p:spPr>
          <a:xfrm>
            <a:off x="362770" y="1629082"/>
            <a:ext cx="22392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rgbClr val="90B2BA"/>
                </a:solidFill>
                <a:latin typeface="Montserrat"/>
                <a:ea typeface="Montserrat"/>
                <a:cs typeface="Montserrat"/>
                <a:sym typeface="Montserrat"/>
              </a:rPr>
              <a:t>Methodology</a:t>
            </a:r>
            <a:endParaRPr b="1" sz="2000">
              <a:solidFill>
                <a:srgbClr val="90B2BA"/>
              </a:solidFill>
              <a:latin typeface="Montserrat"/>
              <a:ea typeface="Montserrat"/>
              <a:cs typeface="Montserrat"/>
              <a:sym typeface="Montserrat"/>
            </a:endParaRPr>
          </a:p>
        </p:txBody>
      </p:sp>
      <p:sp>
        <p:nvSpPr>
          <p:cNvPr id="301" name="Google Shape;301;p36"/>
          <p:cNvSpPr txBox="1"/>
          <p:nvPr/>
        </p:nvSpPr>
        <p:spPr>
          <a:xfrm>
            <a:off x="334645" y="1178382"/>
            <a:ext cx="8385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rgbClr val="90B2BA"/>
                </a:solidFill>
                <a:latin typeface="Montserrat"/>
                <a:ea typeface="Montserrat"/>
                <a:cs typeface="Montserrat"/>
                <a:sym typeface="Montserrat"/>
              </a:rPr>
              <a:t>01</a:t>
            </a:r>
            <a:endParaRPr b="1" sz="2000">
              <a:solidFill>
                <a:srgbClr val="90B2BA"/>
              </a:solidFill>
              <a:latin typeface="Montserrat"/>
              <a:ea typeface="Montserrat"/>
              <a:cs typeface="Montserrat"/>
              <a:sym typeface="Montserrat"/>
            </a:endParaRPr>
          </a:p>
        </p:txBody>
      </p:sp>
      <p:sp>
        <p:nvSpPr>
          <p:cNvPr id="302" name="Google Shape;302;p36"/>
          <p:cNvSpPr txBox="1"/>
          <p:nvPr/>
        </p:nvSpPr>
        <p:spPr>
          <a:xfrm>
            <a:off x="372152" y="2810800"/>
            <a:ext cx="27060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rgbClr val="90B2BA"/>
                </a:solidFill>
                <a:latin typeface="Montserrat"/>
                <a:ea typeface="Montserrat"/>
                <a:cs typeface="Montserrat"/>
                <a:sym typeface="Montserrat"/>
              </a:rPr>
              <a:t>Facilitation &amp; Environment</a:t>
            </a:r>
            <a:endParaRPr b="1" sz="2000">
              <a:solidFill>
                <a:srgbClr val="90B2BA"/>
              </a:solidFill>
              <a:latin typeface="Montserrat"/>
              <a:ea typeface="Montserrat"/>
              <a:cs typeface="Montserrat"/>
              <a:sym typeface="Montserrat"/>
            </a:endParaRPr>
          </a:p>
        </p:txBody>
      </p:sp>
      <p:sp>
        <p:nvSpPr>
          <p:cNvPr id="303" name="Google Shape;303;p36"/>
          <p:cNvSpPr txBox="1"/>
          <p:nvPr/>
        </p:nvSpPr>
        <p:spPr>
          <a:xfrm>
            <a:off x="344014" y="2360107"/>
            <a:ext cx="8385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rgbClr val="90B2BA"/>
                </a:solidFill>
                <a:latin typeface="Montserrat"/>
                <a:ea typeface="Montserrat"/>
                <a:cs typeface="Montserrat"/>
                <a:sym typeface="Montserrat"/>
              </a:rPr>
              <a:t>02</a:t>
            </a:r>
            <a:endParaRPr b="1" sz="2000">
              <a:solidFill>
                <a:srgbClr val="90B2BA"/>
              </a:solidFill>
              <a:latin typeface="Montserrat"/>
              <a:ea typeface="Montserrat"/>
              <a:cs typeface="Montserrat"/>
              <a:sym typeface="Montserrat"/>
            </a:endParaRPr>
          </a:p>
        </p:txBody>
      </p:sp>
      <p:sp>
        <p:nvSpPr>
          <p:cNvPr id="304" name="Google Shape;304;p36"/>
          <p:cNvSpPr txBox="1"/>
          <p:nvPr/>
        </p:nvSpPr>
        <p:spPr>
          <a:xfrm>
            <a:off x="362775" y="4306700"/>
            <a:ext cx="35067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rgbClr val="90B2BA"/>
                </a:solidFill>
                <a:latin typeface="Montserrat"/>
                <a:ea typeface="Montserrat"/>
                <a:cs typeface="Montserrat"/>
                <a:sym typeface="Montserrat"/>
              </a:rPr>
              <a:t>Structure</a:t>
            </a:r>
            <a:endParaRPr b="1" sz="2000">
              <a:solidFill>
                <a:srgbClr val="90B2BA"/>
              </a:solidFill>
              <a:latin typeface="Montserrat"/>
              <a:ea typeface="Montserrat"/>
              <a:cs typeface="Montserrat"/>
              <a:sym typeface="Montserrat"/>
            </a:endParaRPr>
          </a:p>
        </p:txBody>
      </p:sp>
      <p:sp>
        <p:nvSpPr>
          <p:cNvPr id="305" name="Google Shape;305;p36"/>
          <p:cNvSpPr txBox="1"/>
          <p:nvPr/>
        </p:nvSpPr>
        <p:spPr>
          <a:xfrm>
            <a:off x="334645" y="3856000"/>
            <a:ext cx="8385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rgbClr val="90B2BA"/>
                </a:solidFill>
                <a:latin typeface="Montserrat"/>
                <a:ea typeface="Montserrat"/>
                <a:cs typeface="Montserrat"/>
                <a:sym typeface="Montserrat"/>
              </a:rPr>
              <a:t>03</a:t>
            </a:r>
            <a:endParaRPr b="1" sz="2000">
              <a:solidFill>
                <a:srgbClr val="90B2BA"/>
              </a:solidFill>
              <a:latin typeface="Montserrat"/>
              <a:ea typeface="Montserrat"/>
              <a:cs typeface="Montserrat"/>
              <a:sym typeface="Montserrat"/>
            </a:endParaRPr>
          </a:p>
        </p:txBody>
      </p:sp>
      <p:sp>
        <p:nvSpPr>
          <p:cNvPr id="306" name="Google Shape;306;p36"/>
          <p:cNvSpPr txBox="1"/>
          <p:nvPr/>
        </p:nvSpPr>
        <p:spPr>
          <a:xfrm>
            <a:off x="3697825" y="1287525"/>
            <a:ext cx="3091200" cy="384900"/>
          </a:xfrm>
          <a:prstGeom prst="rect">
            <a:avLst/>
          </a:prstGeom>
          <a:noFill/>
          <a:ln>
            <a:noFill/>
          </a:ln>
        </p:spPr>
        <p:txBody>
          <a:bodyPr anchorCtr="0" anchor="t" bIns="91425" lIns="91425" spcFirstLastPara="1" rIns="91425" wrap="square" tIns="91425">
            <a:spAutoFit/>
          </a:bodyPr>
          <a:lstStyle/>
          <a:p>
            <a:pPr indent="-311150" lvl="0" marL="457200" rtl="0" algn="l">
              <a:lnSpc>
                <a:spcPct val="115000"/>
              </a:lnSpc>
              <a:spcBef>
                <a:spcPts val="0"/>
              </a:spcBef>
              <a:spcAft>
                <a:spcPts val="0"/>
              </a:spcAft>
              <a:buClr>
                <a:srgbClr val="90B2BA"/>
              </a:buClr>
              <a:buSzPts val="1300"/>
              <a:buFont typeface="Montserrat"/>
              <a:buChar char="➔"/>
            </a:pPr>
            <a:r>
              <a:rPr lang="en" sz="1300">
                <a:solidFill>
                  <a:srgbClr val="434343"/>
                </a:solidFill>
                <a:latin typeface="Montserrat"/>
                <a:ea typeface="Montserrat"/>
                <a:cs typeface="Montserrat"/>
                <a:sym typeface="Montserrat"/>
              </a:rPr>
              <a:t>Usability Interviews</a:t>
            </a:r>
            <a:endParaRPr sz="1300">
              <a:solidFill>
                <a:srgbClr val="434343"/>
              </a:solidFill>
              <a:latin typeface="Montserrat"/>
              <a:ea typeface="Montserrat"/>
              <a:cs typeface="Montserrat"/>
              <a:sym typeface="Montserrat"/>
            </a:endParaRPr>
          </a:p>
        </p:txBody>
      </p:sp>
      <p:sp>
        <p:nvSpPr>
          <p:cNvPr id="307" name="Google Shape;307;p36"/>
          <p:cNvSpPr txBox="1"/>
          <p:nvPr/>
        </p:nvSpPr>
        <p:spPr>
          <a:xfrm>
            <a:off x="3697825" y="1601695"/>
            <a:ext cx="2239200" cy="384900"/>
          </a:xfrm>
          <a:prstGeom prst="rect">
            <a:avLst/>
          </a:prstGeom>
          <a:noFill/>
          <a:ln>
            <a:noFill/>
          </a:ln>
        </p:spPr>
        <p:txBody>
          <a:bodyPr anchorCtr="0" anchor="t" bIns="91425" lIns="91425" spcFirstLastPara="1" rIns="91425" wrap="square" tIns="91425">
            <a:spAutoFit/>
          </a:bodyPr>
          <a:lstStyle/>
          <a:p>
            <a:pPr indent="-311150" lvl="0" marL="457200" rtl="0" algn="l">
              <a:lnSpc>
                <a:spcPct val="115000"/>
              </a:lnSpc>
              <a:spcBef>
                <a:spcPts val="0"/>
              </a:spcBef>
              <a:spcAft>
                <a:spcPts val="0"/>
              </a:spcAft>
              <a:buClr>
                <a:srgbClr val="90B2BA"/>
              </a:buClr>
              <a:buSzPts val="1300"/>
              <a:buFont typeface="Montserrat"/>
              <a:buChar char="➔"/>
            </a:pPr>
            <a:r>
              <a:rPr lang="en" sz="1300">
                <a:solidFill>
                  <a:srgbClr val="434343"/>
                </a:solidFill>
                <a:latin typeface="Montserrat"/>
                <a:ea typeface="Montserrat"/>
                <a:cs typeface="Montserrat"/>
                <a:sym typeface="Montserrat"/>
              </a:rPr>
              <a:t>Contextual </a:t>
            </a:r>
            <a:endParaRPr sz="1300">
              <a:solidFill>
                <a:srgbClr val="434343"/>
              </a:solidFill>
              <a:latin typeface="Montserrat"/>
              <a:ea typeface="Montserrat"/>
              <a:cs typeface="Montserrat"/>
              <a:sym typeface="Montserrat"/>
            </a:endParaRPr>
          </a:p>
        </p:txBody>
      </p:sp>
      <p:sp>
        <p:nvSpPr>
          <p:cNvPr id="308" name="Google Shape;308;p36"/>
          <p:cNvSpPr txBox="1"/>
          <p:nvPr/>
        </p:nvSpPr>
        <p:spPr>
          <a:xfrm>
            <a:off x="3697825" y="2506725"/>
            <a:ext cx="4536900" cy="384900"/>
          </a:xfrm>
          <a:prstGeom prst="rect">
            <a:avLst/>
          </a:prstGeom>
          <a:noFill/>
          <a:ln>
            <a:noFill/>
          </a:ln>
        </p:spPr>
        <p:txBody>
          <a:bodyPr anchorCtr="0" anchor="t" bIns="91425" lIns="91425" spcFirstLastPara="1" rIns="91425" wrap="square" tIns="91425">
            <a:spAutoFit/>
          </a:bodyPr>
          <a:lstStyle/>
          <a:p>
            <a:pPr indent="-311150" lvl="0" marL="457200" rtl="0" algn="l">
              <a:lnSpc>
                <a:spcPct val="115000"/>
              </a:lnSpc>
              <a:spcBef>
                <a:spcPts val="0"/>
              </a:spcBef>
              <a:spcAft>
                <a:spcPts val="0"/>
              </a:spcAft>
              <a:buClr>
                <a:srgbClr val="90B2BA"/>
              </a:buClr>
              <a:buSzPts val="1300"/>
              <a:buFont typeface="Montserrat"/>
              <a:buChar char="➔"/>
            </a:pPr>
            <a:r>
              <a:rPr lang="en" sz="1300">
                <a:solidFill>
                  <a:srgbClr val="434343"/>
                </a:solidFill>
                <a:latin typeface="Montserrat"/>
                <a:ea typeface="Montserrat"/>
                <a:cs typeface="Montserrat"/>
                <a:sym typeface="Montserrat"/>
              </a:rPr>
              <a:t>One-on-one, with a facilitator and note-taker</a:t>
            </a:r>
            <a:endParaRPr sz="1300">
              <a:solidFill>
                <a:srgbClr val="434343"/>
              </a:solidFill>
              <a:latin typeface="Montserrat"/>
              <a:ea typeface="Montserrat"/>
              <a:cs typeface="Montserrat"/>
              <a:sym typeface="Montserrat"/>
            </a:endParaRPr>
          </a:p>
        </p:txBody>
      </p:sp>
      <p:sp>
        <p:nvSpPr>
          <p:cNvPr id="309" name="Google Shape;309;p36"/>
          <p:cNvSpPr txBox="1"/>
          <p:nvPr/>
        </p:nvSpPr>
        <p:spPr>
          <a:xfrm>
            <a:off x="3697825" y="2744700"/>
            <a:ext cx="3037500" cy="384900"/>
          </a:xfrm>
          <a:prstGeom prst="rect">
            <a:avLst/>
          </a:prstGeom>
          <a:noFill/>
          <a:ln>
            <a:noFill/>
          </a:ln>
        </p:spPr>
        <p:txBody>
          <a:bodyPr anchorCtr="0" anchor="t" bIns="91425" lIns="91425" spcFirstLastPara="1" rIns="91425" wrap="square" tIns="91425">
            <a:spAutoFit/>
          </a:bodyPr>
          <a:lstStyle/>
          <a:p>
            <a:pPr indent="-311150" lvl="0" marL="457200" rtl="0" algn="l">
              <a:lnSpc>
                <a:spcPct val="115000"/>
              </a:lnSpc>
              <a:spcBef>
                <a:spcPts val="0"/>
              </a:spcBef>
              <a:spcAft>
                <a:spcPts val="0"/>
              </a:spcAft>
              <a:buClr>
                <a:srgbClr val="90B2BA"/>
              </a:buClr>
              <a:buSzPts val="1300"/>
              <a:buFont typeface="Montserrat"/>
              <a:buChar char="➔"/>
            </a:pPr>
            <a:r>
              <a:rPr lang="en" sz="1300">
                <a:solidFill>
                  <a:srgbClr val="434343"/>
                </a:solidFill>
                <a:latin typeface="Montserrat"/>
                <a:ea typeface="Montserrat"/>
                <a:cs typeface="Montserrat"/>
                <a:sym typeface="Montserrat"/>
              </a:rPr>
              <a:t>In person or via zoom</a:t>
            </a:r>
            <a:endParaRPr sz="1300">
              <a:solidFill>
                <a:srgbClr val="434343"/>
              </a:solidFill>
              <a:latin typeface="Montserrat"/>
              <a:ea typeface="Montserrat"/>
              <a:cs typeface="Montserrat"/>
              <a:sym typeface="Montserrat"/>
            </a:endParaRPr>
          </a:p>
        </p:txBody>
      </p:sp>
      <p:sp>
        <p:nvSpPr>
          <p:cNvPr id="310" name="Google Shape;310;p36"/>
          <p:cNvSpPr txBox="1"/>
          <p:nvPr/>
        </p:nvSpPr>
        <p:spPr>
          <a:xfrm>
            <a:off x="3748575" y="4249950"/>
            <a:ext cx="4536900" cy="384900"/>
          </a:xfrm>
          <a:prstGeom prst="rect">
            <a:avLst/>
          </a:prstGeom>
          <a:noFill/>
          <a:ln>
            <a:noFill/>
          </a:ln>
        </p:spPr>
        <p:txBody>
          <a:bodyPr anchorCtr="0" anchor="t" bIns="91425" lIns="91425" spcFirstLastPara="1" rIns="91425" wrap="square" tIns="91425">
            <a:spAutoFit/>
          </a:bodyPr>
          <a:lstStyle/>
          <a:p>
            <a:pPr indent="-311150" lvl="0" marL="457200" rtl="0" algn="l">
              <a:lnSpc>
                <a:spcPct val="115000"/>
              </a:lnSpc>
              <a:spcBef>
                <a:spcPts val="0"/>
              </a:spcBef>
              <a:spcAft>
                <a:spcPts val="0"/>
              </a:spcAft>
              <a:buClr>
                <a:srgbClr val="90B2BA"/>
              </a:buClr>
              <a:buSzPts val="1300"/>
              <a:buFont typeface="Montserrat"/>
              <a:buChar char="➔"/>
            </a:pPr>
            <a:r>
              <a:rPr lang="en" sz="1300">
                <a:solidFill>
                  <a:srgbClr val="434343"/>
                </a:solidFill>
                <a:latin typeface="Montserrat"/>
                <a:ea typeface="Montserrat"/>
                <a:cs typeface="Montserrat"/>
                <a:sym typeface="Montserrat"/>
              </a:rPr>
              <a:t>General and contextual questions</a:t>
            </a:r>
            <a:endParaRPr sz="1300">
              <a:solidFill>
                <a:srgbClr val="434343"/>
              </a:solidFill>
              <a:latin typeface="Montserrat"/>
              <a:ea typeface="Montserrat"/>
              <a:cs typeface="Montserrat"/>
              <a:sym typeface="Montserrat"/>
            </a:endParaRPr>
          </a:p>
        </p:txBody>
      </p:sp>
      <p:sp>
        <p:nvSpPr>
          <p:cNvPr id="311" name="Google Shape;311;p36"/>
          <p:cNvSpPr txBox="1"/>
          <p:nvPr/>
        </p:nvSpPr>
        <p:spPr>
          <a:xfrm>
            <a:off x="3697825" y="3002350"/>
            <a:ext cx="4234500" cy="384900"/>
          </a:xfrm>
          <a:prstGeom prst="rect">
            <a:avLst/>
          </a:prstGeom>
          <a:noFill/>
          <a:ln>
            <a:noFill/>
          </a:ln>
        </p:spPr>
        <p:txBody>
          <a:bodyPr anchorCtr="0" anchor="t" bIns="91425" lIns="91425" spcFirstLastPara="1" rIns="91425" wrap="square" tIns="91425">
            <a:spAutoFit/>
          </a:bodyPr>
          <a:lstStyle/>
          <a:p>
            <a:pPr indent="-311150" lvl="0" marL="457200" rtl="0" algn="l">
              <a:lnSpc>
                <a:spcPct val="115000"/>
              </a:lnSpc>
              <a:spcBef>
                <a:spcPts val="0"/>
              </a:spcBef>
              <a:spcAft>
                <a:spcPts val="0"/>
              </a:spcAft>
              <a:buClr>
                <a:srgbClr val="90B2BA"/>
              </a:buClr>
              <a:buSzPts val="1300"/>
              <a:buFont typeface="Montserrat"/>
              <a:buChar char="➔"/>
            </a:pPr>
            <a:r>
              <a:rPr lang="en" sz="1300">
                <a:solidFill>
                  <a:srgbClr val="434343"/>
                </a:solidFill>
                <a:latin typeface="Montserrat"/>
                <a:ea typeface="Montserrat"/>
                <a:cs typeface="Montserrat"/>
                <a:sym typeface="Montserrat"/>
              </a:rPr>
              <a:t>Quiet</a:t>
            </a:r>
            <a:r>
              <a:rPr lang="en" sz="1300">
                <a:solidFill>
                  <a:srgbClr val="434343"/>
                </a:solidFill>
                <a:latin typeface="Montserrat"/>
                <a:ea typeface="Montserrat"/>
                <a:cs typeface="Montserrat"/>
                <a:sym typeface="Montserrat"/>
              </a:rPr>
              <a:t> room at the library or at home</a:t>
            </a:r>
            <a:endParaRPr sz="1300">
              <a:solidFill>
                <a:srgbClr val="434343"/>
              </a:solidFill>
              <a:latin typeface="Montserrat"/>
              <a:ea typeface="Montserrat"/>
              <a:cs typeface="Montserrat"/>
              <a:sym typeface="Montserrat"/>
            </a:endParaRPr>
          </a:p>
        </p:txBody>
      </p:sp>
      <p:sp>
        <p:nvSpPr>
          <p:cNvPr id="312" name="Google Shape;312;p36"/>
          <p:cNvSpPr txBox="1"/>
          <p:nvPr/>
        </p:nvSpPr>
        <p:spPr>
          <a:xfrm>
            <a:off x="3697825" y="3264025"/>
            <a:ext cx="3506700" cy="384900"/>
          </a:xfrm>
          <a:prstGeom prst="rect">
            <a:avLst/>
          </a:prstGeom>
          <a:noFill/>
          <a:ln>
            <a:noFill/>
          </a:ln>
        </p:spPr>
        <p:txBody>
          <a:bodyPr anchorCtr="0" anchor="t" bIns="91425" lIns="91425" spcFirstLastPara="1" rIns="91425" wrap="square" tIns="91425">
            <a:spAutoFit/>
          </a:bodyPr>
          <a:lstStyle/>
          <a:p>
            <a:pPr indent="-311150" lvl="0" marL="457200" rtl="0" algn="l">
              <a:lnSpc>
                <a:spcPct val="115000"/>
              </a:lnSpc>
              <a:spcBef>
                <a:spcPts val="0"/>
              </a:spcBef>
              <a:spcAft>
                <a:spcPts val="0"/>
              </a:spcAft>
              <a:buClr>
                <a:srgbClr val="90B2BA"/>
              </a:buClr>
              <a:buSzPts val="1300"/>
              <a:buFont typeface="Montserrat"/>
              <a:buChar char="➔"/>
            </a:pPr>
            <a:r>
              <a:rPr lang="en" sz="1300">
                <a:solidFill>
                  <a:srgbClr val="434343"/>
                </a:solidFill>
                <a:latin typeface="Montserrat"/>
                <a:ea typeface="Montserrat"/>
                <a:cs typeface="Montserrat"/>
                <a:sym typeface="Montserrat"/>
              </a:rPr>
              <a:t>Use of a Mac or Window laptop</a:t>
            </a:r>
            <a:endParaRPr sz="1300">
              <a:solidFill>
                <a:srgbClr val="434343"/>
              </a:solidFill>
              <a:latin typeface="Montserrat"/>
              <a:ea typeface="Montserrat"/>
              <a:cs typeface="Montserrat"/>
              <a:sym typeface="Montserrat"/>
            </a:endParaRPr>
          </a:p>
        </p:txBody>
      </p:sp>
      <p:sp>
        <p:nvSpPr>
          <p:cNvPr id="313" name="Google Shape;313;p36"/>
          <p:cNvSpPr txBox="1"/>
          <p:nvPr/>
        </p:nvSpPr>
        <p:spPr>
          <a:xfrm>
            <a:off x="3748575" y="4478550"/>
            <a:ext cx="4536900" cy="384900"/>
          </a:xfrm>
          <a:prstGeom prst="rect">
            <a:avLst/>
          </a:prstGeom>
          <a:noFill/>
          <a:ln>
            <a:noFill/>
          </a:ln>
        </p:spPr>
        <p:txBody>
          <a:bodyPr anchorCtr="0" anchor="t" bIns="91425" lIns="91425" spcFirstLastPara="1" rIns="91425" wrap="square" tIns="91425">
            <a:spAutoFit/>
          </a:bodyPr>
          <a:lstStyle/>
          <a:p>
            <a:pPr indent="-311150" lvl="0" marL="457200" rtl="0" algn="l">
              <a:lnSpc>
                <a:spcPct val="115000"/>
              </a:lnSpc>
              <a:spcBef>
                <a:spcPts val="0"/>
              </a:spcBef>
              <a:spcAft>
                <a:spcPts val="0"/>
              </a:spcAft>
              <a:buClr>
                <a:srgbClr val="90B2BA"/>
              </a:buClr>
              <a:buSzPts val="1300"/>
              <a:buFont typeface="Montserrat"/>
              <a:buChar char="➔"/>
            </a:pPr>
            <a:r>
              <a:rPr lang="en" sz="1300">
                <a:solidFill>
                  <a:srgbClr val="434343"/>
                </a:solidFill>
                <a:latin typeface="Montserrat"/>
                <a:ea typeface="Montserrat"/>
                <a:cs typeface="Montserrat"/>
                <a:sym typeface="Montserrat"/>
              </a:rPr>
              <a:t>Us</a:t>
            </a:r>
            <a:r>
              <a:rPr lang="en" sz="1300">
                <a:solidFill>
                  <a:srgbClr val="434343"/>
                </a:solidFill>
                <a:latin typeface="Montserrat"/>
                <a:ea typeface="Montserrat"/>
                <a:cs typeface="Montserrat"/>
                <a:sym typeface="Montserrat"/>
              </a:rPr>
              <a:t>ability questions (each segment)</a:t>
            </a:r>
            <a:endParaRPr sz="1300">
              <a:solidFill>
                <a:srgbClr val="434343"/>
              </a:solidFill>
              <a:latin typeface="Montserrat"/>
              <a:ea typeface="Montserrat"/>
              <a:cs typeface="Montserrat"/>
              <a:sym typeface="Montserrat"/>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37"/>
          <p:cNvSpPr txBox="1"/>
          <p:nvPr/>
        </p:nvSpPr>
        <p:spPr>
          <a:xfrm>
            <a:off x="252000" y="233325"/>
            <a:ext cx="53769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Montserrat"/>
                <a:ea typeface="Montserrat"/>
                <a:cs typeface="Montserrat"/>
                <a:sym typeface="Montserrat"/>
              </a:rPr>
              <a:t>USABILITY STUDY</a:t>
            </a:r>
            <a:endParaRPr sz="1000">
              <a:latin typeface="Montserrat"/>
              <a:ea typeface="Montserrat"/>
              <a:cs typeface="Montserrat"/>
              <a:sym typeface="Montserrat"/>
            </a:endParaRPr>
          </a:p>
        </p:txBody>
      </p:sp>
      <p:sp>
        <p:nvSpPr>
          <p:cNvPr id="319" name="Google Shape;319;p37"/>
          <p:cNvSpPr txBox="1"/>
          <p:nvPr/>
        </p:nvSpPr>
        <p:spPr>
          <a:xfrm>
            <a:off x="242631" y="558212"/>
            <a:ext cx="53769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rgbClr val="90B2BA"/>
                </a:solidFill>
                <a:latin typeface="Montserrat"/>
                <a:ea typeface="Montserrat"/>
                <a:cs typeface="Montserrat"/>
                <a:sym typeface="Montserrat"/>
              </a:rPr>
              <a:t>Usability Testing - Results</a:t>
            </a:r>
            <a:endParaRPr b="1" sz="2000">
              <a:solidFill>
                <a:srgbClr val="90B2BA"/>
              </a:solidFill>
              <a:latin typeface="Montserrat"/>
              <a:ea typeface="Montserrat"/>
              <a:cs typeface="Montserrat"/>
              <a:sym typeface="Montserrat"/>
            </a:endParaRPr>
          </a:p>
        </p:txBody>
      </p:sp>
      <p:sp>
        <p:nvSpPr>
          <p:cNvPr id="320" name="Google Shape;320;p37"/>
          <p:cNvSpPr txBox="1"/>
          <p:nvPr/>
        </p:nvSpPr>
        <p:spPr>
          <a:xfrm>
            <a:off x="344014" y="2360107"/>
            <a:ext cx="8385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2000">
              <a:solidFill>
                <a:srgbClr val="90B2BA"/>
              </a:solidFill>
              <a:latin typeface="Montserrat"/>
              <a:ea typeface="Montserrat"/>
              <a:cs typeface="Montserrat"/>
              <a:sym typeface="Montserrat"/>
            </a:endParaRPr>
          </a:p>
        </p:txBody>
      </p:sp>
      <p:sp>
        <p:nvSpPr>
          <p:cNvPr id="321" name="Google Shape;321;p37"/>
          <p:cNvSpPr txBox="1"/>
          <p:nvPr/>
        </p:nvSpPr>
        <p:spPr>
          <a:xfrm>
            <a:off x="196550" y="1295012"/>
            <a:ext cx="8411400" cy="3109200"/>
          </a:xfrm>
          <a:prstGeom prst="rect">
            <a:avLst/>
          </a:prstGeom>
          <a:noFill/>
          <a:ln>
            <a:noFill/>
          </a:ln>
        </p:spPr>
        <p:txBody>
          <a:bodyPr anchorCtr="0" anchor="t" bIns="91425" lIns="91425" spcFirstLastPara="1" rIns="91425" wrap="square" tIns="91425">
            <a:spAutoFit/>
          </a:bodyPr>
          <a:lstStyle/>
          <a:p>
            <a:pPr indent="-317500" lvl="0" marL="457200" rtl="0" algn="l">
              <a:lnSpc>
                <a:spcPct val="150000"/>
              </a:lnSpc>
              <a:spcBef>
                <a:spcPts val="1000"/>
              </a:spcBef>
              <a:spcAft>
                <a:spcPts val="0"/>
              </a:spcAft>
              <a:buClr>
                <a:srgbClr val="90B2BA"/>
              </a:buClr>
              <a:buSzPts val="1400"/>
              <a:buFont typeface="Montserrat"/>
              <a:buChar char="●"/>
            </a:pPr>
            <a:r>
              <a:rPr lang="en">
                <a:solidFill>
                  <a:schemeClr val="dk1"/>
                </a:solidFill>
                <a:highlight>
                  <a:srgbClr val="FFFFFF"/>
                </a:highlight>
                <a:latin typeface="Montserrat"/>
                <a:ea typeface="Montserrat"/>
                <a:cs typeface="Montserrat"/>
                <a:sym typeface="Montserrat"/>
              </a:rPr>
              <a:t>Home page design satisfies user needs</a:t>
            </a:r>
            <a:endParaRPr>
              <a:solidFill>
                <a:schemeClr val="dk1"/>
              </a:solidFill>
              <a:highlight>
                <a:srgbClr val="FFFFFF"/>
              </a:highlight>
              <a:latin typeface="Montserrat"/>
              <a:ea typeface="Montserrat"/>
              <a:cs typeface="Montserrat"/>
              <a:sym typeface="Montserrat"/>
            </a:endParaRPr>
          </a:p>
          <a:p>
            <a:pPr indent="-317500" lvl="0" marL="457200" rtl="0" algn="l">
              <a:lnSpc>
                <a:spcPct val="150000"/>
              </a:lnSpc>
              <a:spcBef>
                <a:spcPts val="1000"/>
              </a:spcBef>
              <a:spcAft>
                <a:spcPts val="0"/>
              </a:spcAft>
              <a:buClr>
                <a:srgbClr val="90B2BA"/>
              </a:buClr>
              <a:buSzPts val="1400"/>
              <a:buFont typeface="Montserrat"/>
              <a:buChar char="●"/>
            </a:pPr>
            <a:r>
              <a:rPr lang="en">
                <a:solidFill>
                  <a:schemeClr val="dk1"/>
                </a:solidFill>
                <a:highlight>
                  <a:srgbClr val="FFFFFF"/>
                </a:highlight>
                <a:latin typeface="Montserrat"/>
                <a:ea typeface="Montserrat"/>
                <a:cs typeface="Montserrat"/>
                <a:sym typeface="Montserrat"/>
              </a:rPr>
              <a:t>Credibility is addressed for volunteers and </a:t>
            </a:r>
            <a:r>
              <a:rPr lang="en">
                <a:solidFill>
                  <a:schemeClr val="dk1"/>
                </a:solidFill>
                <a:highlight>
                  <a:srgbClr val="FFFFFF"/>
                </a:highlight>
                <a:latin typeface="Montserrat"/>
                <a:ea typeface="Montserrat"/>
                <a:cs typeface="Montserrat"/>
                <a:sym typeface="Montserrat"/>
              </a:rPr>
              <a:t>organizations</a:t>
            </a:r>
            <a:endParaRPr>
              <a:solidFill>
                <a:schemeClr val="dk1"/>
              </a:solidFill>
              <a:highlight>
                <a:srgbClr val="FFFFFF"/>
              </a:highlight>
              <a:latin typeface="Montserrat"/>
              <a:ea typeface="Montserrat"/>
              <a:cs typeface="Montserrat"/>
              <a:sym typeface="Montserrat"/>
            </a:endParaRPr>
          </a:p>
          <a:p>
            <a:pPr indent="-317500" lvl="0" marL="457200" rtl="0" algn="l">
              <a:lnSpc>
                <a:spcPct val="150000"/>
              </a:lnSpc>
              <a:spcBef>
                <a:spcPts val="1000"/>
              </a:spcBef>
              <a:spcAft>
                <a:spcPts val="0"/>
              </a:spcAft>
              <a:buClr>
                <a:srgbClr val="90B2BA"/>
              </a:buClr>
              <a:buSzPts val="1400"/>
              <a:buFont typeface="Montserrat"/>
              <a:buChar char="●"/>
            </a:pPr>
            <a:r>
              <a:rPr lang="en">
                <a:solidFill>
                  <a:schemeClr val="dk1"/>
                </a:solidFill>
                <a:highlight>
                  <a:srgbClr val="FFFFFF"/>
                </a:highlight>
                <a:latin typeface="Montserrat"/>
                <a:ea typeface="Montserrat"/>
                <a:cs typeface="Montserrat"/>
                <a:sym typeface="Montserrat"/>
              </a:rPr>
              <a:t>Information flow </a:t>
            </a:r>
            <a:r>
              <a:rPr lang="en">
                <a:solidFill>
                  <a:schemeClr val="dk1"/>
                </a:solidFill>
                <a:highlight>
                  <a:srgbClr val="FFFFFF"/>
                </a:highlight>
                <a:latin typeface="Montserrat"/>
                <a:ea typeface="Montserrat"/>
                <a:cs typeface="Montserrat"/>
                <a:sym typeface="Montserrat"/>
              </a:rPr>
              <a:t>is well organized</a:t>
            </a:r>
            <a:endParaRPr>
              <a:solidFill>
                <a:schemeClr val="dk1"/>
              </a:solidFill>
              <a:highlight>
                <a:srgbClr val="FFFFFF"/>
              </a:highlight>
              <a:latin typeface="Montserrat"/>
              <a:ea typeface="Montserrat"/>
              <a:cs typeface="Montserrat"/>
              <a:sym typeface="Montserrat"/>
            </a:endParaRPr>
          </a:p>
          <a:p>
            <a:pPr indent="-317500" lvl="0" marL="457200" rtl="0" algn="l">
              <a:lnSpc>
                <a:spcPct val="150000"/>
              </a:lnSpc>
              <a:spcBef>
                <a:spcPts val="1000"/>
              </a:spcBef>
              <a:spcAft>
                <a:spcPts val="0"/>
              </a:spcAft>
              <a:buClr>
                <a:srgbClr val="90B2BA"/>
              </a:buClr>
              <a:buSzPts val="1400"/>
              <a:buFont typeface="Montserrat"/>
              <a:buChar char="●"/>
            </a:pPr>
            <a:r>
              <a:rPr lang="en">
                <a:solidFill>
                  <a:schemeClr val="dk1"/>
                </a:solidFill>
                <a:highlight>
                  <a:srgbClr val="FFFFFF"/>
                </a:highlight>
                <a:latin typeface="Montserrat"/>
                <a:ea typeface="Montserrat"/>
                <a:cs typeface="Montserrat"/>
                <a:sym typeface="Montserrat"/>
              </a:rPr>
              <a:t>Detailed informations and visuals of events support causes</a:t>
            </a:r>
            <a:endParaRPr>
              <a:solidFill>
                <a:schemeClr val="dk1"/>
              </a:solidFill>
              <a:highlight>
                <a:srgbClr val="FFFFFF"/>
              </a:highlight>
              <a:latin typeface="Montserrat"/>
              <a:ea typeface="Montserrat"/>
              <a:cs typeface="Montserrat"/>
              <a:sym typeface="Montserrat"/>
            </a:endParaRPr>
          </a:p>
          <a:p>
            <a:pPr indent="-317500" lvl="0" marL="457200" rtl="0" algn="l">
              <a:lnSpc>
                <a:spcPct val="150000"/>
              </a:lnSpc>
              <a:spcBef>
                <a:spcPts val="1000"/>
              </a:spcBef>
              <a:spcAft>
                <a:spcPts val="0"/>
              </a:spcAft>
              <a:buClr>
                <a:srgbClr val="90B2BA"/>
              </a:buClr>
              <a:buSzPts val="1400"/>
              <a:buFont typeface="Montserrat"/>
              <a:buChar char="●"/>
            </a:pPr>
            <a:r>
              <a:rPr lang="en">
                <a:solidFill>
                  <a:schemeClr val="dk1"/>
                </a:solidFill>
                <a:highlight>
                  <a:srgbClr val="FFFFFF"/>
                </a:highlight>
                <a:latin typeface="Montserrat"/>
                <a:ea typeface="Montserrat"/>
                <a:cs typeface="Montserrat"/>
                <a:sym typeface="Montserrat"/>
              </a:rPr>
              <a:t>Using causes for filtering is </a:t>
            </a:r>
            <a:r>
              <a:rPr lang="en">
                <a:solidFill>
                  <a:schemeClr val="dk1"/>
                </a:solidFill>
                <a:highlight>
                  <a:srgbClr val="FFFFFF"/>
                </a:highlight>
                <a:latin typeface="Montserrat"/>
                <a:ea typeface="Montserrat"/>
                <a:cs typeface="Montserrat"/>
                <a:sym typeface="Montserrat"/>
              </a:rPr>
              <a:t>preferred</a:t>
            </a:r>
            <a:endParaRPr>
              <a:solidFill>
                <a:schemeClr val="dk1"/>
              </a:solidFill>
              <a:highlight>
                <a:srgbClr val="FFFFFF"/>
              </a:highlight>
              <a:latin typeface="Montserrat"/>
              <a:ea typeface="Montserrat"/>
              <a:cs typeface="Montserrat"/>
              <a:sym typeface="Montserrat"/>
            </a:endParaRPr>
          </a:p>
          <a:p>
            <a:pPr indent="-317500" lvl="0" marL="457200" rtl="0" algn="l">
              <a:lnSpc>
                <a:spcPct val="150000"/>
              </a:lnSpc>
              <a:spcBef>
                <a:spcPts val="1000"/>
              </a:spcBef>
              <a:spcAft>
                <a:spcPts val="0"/>
              </a:spcAft>
              <a:buClr>
                <a:srgbClr val="90B2BA"/>
              </a:buClr>
              <a:buSzPts val="1400"/>
              <a:buFont typeface="Montserrat"/>
              <a:buChar char="●"/>
            </a:pPr>
            <a:r>
              <a:rPr lang="en">
                <a:solidFill>
                  <a:schemeClr val="dk1"/>
                </a:solidFill>
                <a:highlight>
                  <a:srgbClr val="FFFFFF"/>
                </a:highlight>
                <a:latin typeface="Montserrat"/>
                <a:ea typeface="Montserrat"/>
                <a:cs typeface="Montserrat"/>
                <a:sym typeface="Montserrat"/>
              </a:rPr>
              <a:t>Participants did not require constant assistance to navigate through the page.</a:t>
            </a:r>
            <a:endParaRPr>
              <a:solidFill>
                <a:schemeClr val="dk1"/>
              </a:solidFill>
              <a:highlight>
                <a:srgbClr val="FFFFFF"/>
              </a:highlight>
              <a:latin typeface="Montserrat"/>
              <a:ea typeface="Montserrat"/>
              <a:cs typeface="Montserrat"/>
              <a:sym typeface="Montserrat"/>
            </a:endParaRPr>
          </a:p>
          <a:p>
            <a:pPr indent="-317500" lvl="0" marL="457200" rtl="0" algn="l">
              <a:lnSpc>
                <a:spcPct val="150000"/>
              </a:lnSpc>
              <a:spcBef>
                <a:spcPts val="1000"/>
              </a:spcBef>
              <a:spcAft>
                <a:spcPts val="0"/>
              </a:spcAft>
              <a:buClr>
                <a:srgbClr val="90B2BA"/>
              </a:buClr>
              <a:buSzPts val="1400"/>
              <a:buFont typeface="Montserrat"/>
              <a:buChar char="●"/>
            </a:pPr>
            <a:r>
              <a:rPr lang="en">
                <a:solidFill>
                  <a:schemeClr val="dk1"/>
                </a:solidFill>
                <a:highlight>
                  <a:srgbClr val="FFFFFF"/>
                </a:highlight>
                <a:latin typeface="Montserrat"/>
                <a:ea typeface="Montserrat"/>
                <a:cs typeface="Montserrat"/>
                <a:sym typeface="Montserrat"/>
              </a:rPr>
              <a:t>Future improvements are analyzed and provided recommendations </a:t>
            </a:r>
            <a:endParaRPr>
              <a:solidFill>
                <a:schemeClr val="dk1"/>
              </a:solidFill>
              <a:highlight>
                <a:srgbClr val="FFFFFF"/>
              </a:highlight>
              <a:latin typeface="Montserrat"/>
              <a:ea typeface="Montserrat"/>
              <a:cs typeface="Montserrat"/>
              <a:sym typeface="Montserrat"/>
            </a:endParaRPr>
          </a:p>
        </p:txBody>
      </p:sp>
      <p:pic>
        <p:nvPicPr>
          <p:cNvPr id="322" name="Google Shape;322;p37"/>
          <p:cNvPicPr preferRelativeResize="0"/>
          <p:nvPr/>
        </p:nvPicPr>
        <p:blipFill>
          <a:blip r:embed="rId3">
            <a:alphaModFix/>
          </a:blip>
          <a:stretch>
            <a:fillRect/>
          </a:stretch>
        </p:blipFill>
        <p:spPr>
          <a:xfrm>
            <a:off x="6309100" y="104550"/>
            <a:ext cx="2716151" cy="21326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38"/>
          <p:cNvSpPr txBox="1"/>
          <p:nvPr>
            <p:ph type="title"/>
          </p:nvPr>
        </p:nvSpPr>
        <p:spPr>
          <a:xfrm>
            <a:off x="236749" y="546688"/>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b="1" lang="en" sz="2000">
                <a:solidFill>
                  <a:srgbClr val="90B2BA"/>
                </a:solidFill>
                <a:latin typeface="Montserrat"/>
                <a:ea typeface="Montserrat"/>
                <a:cs typeface="Montserrat"/>
                <a:sym typeface="Montserrat"/>
              </a:rPr>
              <a:t>Usability Testing - Results</a:t>
            </a:r>
            <a:endParaRPr sz="2000"/>
          </a:p>
        </p:txBody>
      </p:sp>
      <p:pic>
        <p:nvPicPr>
          <p:cNvPr descr="Forms response chart. Question title: I found the various functions in this application were well integrated&#10;. Number of responses: 6 responses." id="328" name="Google Shape;328;p38" title="I found the various functions in this application were well integrated&#10;"/>
          <p:cNvPicPr preferRelativeResize="0"/>
          <p:nvPr/>
        </p:nvPicPr>
        <p:blipFill>
          <a:blip r:embed="rId3">
            <a:alphaModFix/>
          </a:blip>
          <a:stretch>
            <a:fillRect/>
          </a:stretch>
        </p:blipFill>
        <p:spPr>
          <a:xfrm>
            <a:off x="311700" y="1017725"/>
            <a:ext cx="3937577" cy="1872661"/>
          </a:xfrm>
          <a:prstGeom prst="rect">
            <a:avLst/>
          </a:prstGeom>
          <a:noFill/>
          <a:ln>
            <a:noFill/>
          </a:ln>
        </p:spPr>
      </p:pic>
      <p:pic>
        <p:nvPicPr>
          <p:cNvPr descr="Forms response chart. Question title: I needed to learn a lot of things before I could get going with this website&#10;. Number of responses: 6 responses." id="329" name="Google Shape;329;p38" title="I needed to learn a lot of things before I could get going with this website&#10;"/>
          <p:cNvPicPr preferRelativeResize="0"/>
          <p:nvPr/>
        </p:nvPicPr>
        <p:blipFill>
          <a:blip r:embed="rId4">
            <a:alphaModFix/>
          </a:blip>
          <a:stretch>
            <a:fillRect/>
          </a:stretch>
        </p:blipFill>
        <p:spPr>
          <a:xfrm>
            <a:off x="4829894" y="1056000"/>
            <a:ext cx="3937582" cy="1872649"/>
          </a:xfrm>
          <a:prstGeom prst="rect">
            <a:avLst/>
          </a:prstGeom>
          <a:noFill/>
          <a:ln>
            <a:noFill/>
          </a:ln>
        </p:spPr>
      </p:pic>
      <p:sp>
        <p:nvSpPr>
          <p:cNvPr id="330" name="Google Shape;330;p38"/>
          <p:cNvSpPr txBox="1"/>
          <p:nvPr/>
        </p:nvSpPr>
        <p:spPr>
          <a:xfrm>
            <a:off x="557050" y="4733531"/>
            <a:ext cx="58677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800">
                <a:solidFill>
                  <a:schemeClr val="dk1"/>
                </a:solidFill>
              </a:rPr>
              <a:t>Note: The scale used is 1 to 5, where 1 is “Strongly Disagree” and 5 is “Strongly Agree” </a:t>
            </a:r>
            <a:endParaRPr i="1" sz="800"/>
          </a:p>
        </p:txBody>
      </p:sp>
      <p:pic>
        <p:nvPicPr>
          <p:cNvPr descr="Forms response chart. Question title:  I felt confident using the website&#10;. Number of responses: 6 responses." id="331" name="Google Shape;331;p38" title=" I felt confident using the website&#10;"/>
          <p:cNvPicPr preferRelativeResize="0"/>
          <p:nvPr/>
        </p:nvPicPr>
        <p:blipFill>
          <a:blip r:embed="rId5">
            <a:alphaModFix/>
          </a:blip>
          <a:stretch>
            <a:fillRect/>
          </a:stretch>
        </p:blipFill>
        <p:spPr>
          <a:xfrm>
            <a:off x="304844" y="2776250"/>
            <a:ext cx="3937531" cy="1872649"/>
          </a:xfrm>
          <a:prstGeom prst="rect">
            <a:avLst/>
          </a:prstGeom>
          <a:noFill/>
          <a:ln>
            <a:noFill/>
          </a:ln>
        </p:spPr>
      </p:pic>
      <p:pic>
        <p:nvPicPr>
          <p:cNvPr descr="Forms response chart. Question title:  I think I would like to use this website frequently&#10;. Number of responses: 6 responses." id="332" name="Google Shape;332;p38" title=" I think I would like to use this website frequently&#10;"/>
          <p:cNvPicPr preferRelativeResize="0"/>
          <p:nvPr/>
        </p:nvPicPr>
        <p:blipFill>
          <a:blip r:embed="rId6">
            <a:alphaModFix/>
          </a:blip>
          <a:stretch>
            <a:fillRect/>
          </a:stretch>
        </p:blipFill>
        <p:spPr>
          <a:xfrm>
            <a:off x="4885375" y="2811525"/>
            <a:ext cx="3826627" cy="1819900"/>
          </a:xfrm>
          <a:prstGeom prst="rect">
            <a:avLst/>
          </a:prstGeom>
          <a:noFill/>
          <a:ln>
            <a:noFill/>
          </a:ln>
        </p:spPr>
      </p:pic>
      <p:sp>
        <p:nvSpPr>
          <p:cNvPr id="333" name="Google Shape;333;p38"/>
          <p:cNvSpPr txBox="1"/>
          <p:nvPr/>
        </p:nvSpPr>
        <p:spPr>
          <a:xfrm>
            <a:off x="252000" y="233325"/>
            <a:ext cx="53769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Montserrat"/>
                <a:ea typeface="Montserrat"/>
                <a:cs typeface="Montserrat"/>
                <a:sym typeface="Montserrat"/>
              </a:rPr>
              <a:t>USABILITY STUDY</a:t>
            </a:r>
            <a:endParaRPr sz="1000">
              <a:latin typeface="Montserrat"/>
              <a:ea typeface="Montserrat"/>
              <a:cs typeface="Montserrat"/>
              <a:sym typeface="Montserrat"/>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39"/>
          <p:cNvSpPr txBox="1"/>
          <p:nvPr/>
        </p:nvSpPr>
        <p:spPr>
          <a:xfrm>
            <a:off x="-4707" y="514563"/>
            <a:ext cx="43470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000">
                <a:solidFill>
                  <a:srgbClr val="90B2BA"/>
                </a:solidFill>
                <a:latin typeface="Montserrat"/>
                <a:ea typeface="Montserrat"/>
                <a:cs typeface="Montserrat"/>
                <a:sym typeface="Montserrat"/>
              </a:rPr>
              <a:t>Improvements in the future</a:t>
            </a:r>
            <a:endParaRPr b="1" sz="2000">
              <a:solidFill>
                <a:srgbClr val="90B2BA"/>
              </a:solidFill>
              <a:latin typeface="Montserrat"/>
              <a:ea typeface="Montserrat"/>
              <a:cs typeface="Montserrat"/>
              <a:sym typeface="Montserrat"/>
            </a:endParaRPr>
          </a:p>
        </p:txBody>
      </p:sp>
      <p:sp>
        <p:nvSpPr>
          <p:cNvPr id="339" name="Google Shape;339;p39"/>
          <p:cNvSpPr txBox="1"/>
          <p:nvPr/>
        </p:nvSpPr>
        <p:spPr>
          <a:xfrm>
            <a:off x="139575" y="943700"/>
            <a:ext cx="8600100" cy="42807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1000"/>
              </a:spcBef>
              <a:spcAft>
                <a:spcPts val="0"/>
              </a:spcAft>
              <a:buNone/>
            </a:pPr>
            <a:r>
              <a:t/>
            </a:r>
            <a:endParaRPr>
              <a:solidFill>
                <a:schemeClr val="dk2"/>
              </a:solidFill>
              <a:latin typeface="Montserrat"/>
              <a:ea typeface="Montserrat"/>
              <a:cs typeface="Montserrat"/>
              <a:sym typeface="Montserrat"/>
            </a:endParaRPr>
          </a:p>
          <a:p>
            <a:pPr indent="-317500" lvl="0" marL="457200" rtl="0" algn="l">
              <a:lnSpc>
                <a:spcPct val="115000"/>
              </a:lnSpc>
              <a:spcBef>
                <a:spcPts val="1000"/>
              </a:spcBef>
              <a:spcAft>
                <a:spcPts val="0"/>
              </a:spcAft>
              <a:buClr>
                <a:srgbClr val="90B2BA"/>
              </a:buClr>
              <a:buSzPts val="1400"/>
              <a:buFont typeface="Montserrat"/>
              <a:buChar char="●"/>
            </a:pPr>
            <a:r>
              <a:rPr lang="en">
                <a:solidFill>
                  <a:schemeClr val="dk2"/>
                </a:solidFill>
                <a:latin typeface="Montserrat"/>
                <a:ea typeface="Montserrat"/>
                <a:cs typeface="Montserrat"/>
                <a:sym typeface="Montserrat"/>
              </a:rPr>
              <a:t>Add certification of accomplishment for volunteers </a:t>
            </a:r>
            <a:endParaRPr>
              <a:solidFill>
                <a:schemeClr val="dk2"/>
              </a:solidFill>
              <a:latin typeface="Montserrat"/>
              <a:ea typeface="Montserrat"/>
              <a:cs typeface="Montserrat"/>
              <a:sym typeface="Montserrat"/>
            </a:endParaRPr>
          </a:p>
          <a:p>
            <a:pPr indent="-317500" lvl="0" marL="457200" rtl="0" algn="l">
              <a:lnSpc>
                <a:spcPct val="115000"/>
              </a:lnSpc>
              <a:spcBef>
                <a:spcPts val="1000"/>
              </a:spcBef>
              <a:spcAft>
                <a:spcPts val="0"/>
              </a:spcAft>
              <a:buClr>
                <a:srgbClr val="90B2BA"/>
              </a:buClr>
              <a:buSzPts val="1400"/>
              <a:buFont typeface="Montserrat"/>
              <a:buChar char="●"/>
            </a:pPr>
            <a:r>
              <a:rPr lang="en">
                <a:solidFill>
                  <a:schemeClr val="dk2"/>
                </a:solidFill>
                <a:latin typeface="Montserrat"/>
                <a:ea typeface="Montserrat"/>
                <a:cs typeface="Montserrat"/>
                <a:sym typeface="Montserrat"/>
              </a:rPr>
              <a:t>Provide volunteers information to the organizations </a:t>
            </a:r>
            <a:endParaRPr>
              <a:solidFill>
                <a:schemeClr val="dk2"/>
              </a:solidFill>
              <a:latin typeface="Montserrat"/>
              <a:ea typeface="Montserrat"/>
              <a:cs typeface="Montserrat"/>
              <a:sym typeface="Montserrat"/>
            </a:endParaRPr>
          </a:p>
          <a:p>
            <a:pPr indent="-317500" lvl="0" marL="457200" rtl="0" algn="l">
              <a:lnSpc>
                <a:spcPct val="115000"/>
              </a:lnSpc>
              <a:spcBef>
                <a:spcPts val="1000"/>
              </a:spcBef>
              <a:spcAft>
                <a:spcPts val="0"/>
              </a:spcAft>
              <a:buClr>
                <a:srgbClr val="90B2BA"/>
              </a:buClr>
              <a:buSzPts val="1400"/>
              <a:buFont typeface="Montserrat"/>
              <a:buChar char="●"/>
            </a:pPr>
            <a:r>
              <a:rPr lang="en">
                <a:solidFill>
                  <a:schemeClr val="dk2"/>
                </a:solidFill>
                <a:latin typeface="Montserrat"/>
                <a:ea typeface="Montserrat"/>
                <a:cs typeface="Montserrat"/>
                <a:sym typeface="Montserrat"/>
              </a:rPr>
              <a:t>Improvements with filters using keywords, causes, location, date</a:t>
            </a:r>
            <a:endParaRPr>
              <a:solidFill>
                <a:schemeClr val="dk2"/>
              </a:solidFill>
              <a:latin typeface="Montserrat"/>
              <a:ea typeface="Montserrat"/>
              <a:cs typeface="Montserrat"/>
              <a:sym typeface="Montserrat"/>
            </a:endParaRPr>
          </a:p>
          <a:p>
            <a:pPr indent="-317500" lvl="0" marL="457200" rtl="0" algn="l">
              <a:lnSpc>
                <a:spcPct val="115000"/>
              </a:lnSpc>
              <a:spcBef>
                <a:spcPts val="1000"/>
              </a:spcBef>
              <a:spcAft>
                <a:spcPts val="0"/>
              </a:spcAft>
              <a:buClr>
                <a:srgbClr val="90B2BA"/>
              </a:buClr>
              <a:buSzPts val="1400"/>
              <a:buFont typeface="Montserrat"/>
              <a:buChar char="●"/>
            </a:pPr>
            <a:r>
              <a:rPr lang="en">
                <a:solidFill>
                  <a:schemeClr val="dk2"/>
                </a:solidFill>
                <a:latin typeface="Montserrat"/>
                <a:ea typeface="Montserrat"/>
                <a:cs typeface="Montserrat"/>
                <a:sym typeface="Montserrat"/>
              </a:rPr>
              <a:t>Add a location option so that the users can calculate the distance and find the events within their desired location</a:t>
            </a:r>
            <a:endParaRPr>
              <a:solidFill>
                <a:schemeClr val="dk2"/>
              </a:solidFill>
              <a:latin typeface="Montserrat"/>
              <a:ea typeface="Montserrat"/>
              <a:cs typeface="Montserrat"/>
              <a:sym typeface="Montserrat"/>
            </a:endParaRPr>
          </a:p>
          <a:p>
            <a:pPr indent="-317500" lvl="0" marL="457200" rtl="0" algn="l">
              <a:lnSpc>
                <a:spcPct val="115000"/>
              </a:lnSpc>
              <a:spcBef>
                <a:spcPts val="1000"/>
              </a:spcBef>
              <a:spcAft>
                <a:spcPts val="0"/>
              </a:spcAft>
              <a:buClr>
                <a:srgbClr val="90B2BA"/>
              </a:buClr>
              <a:buSzPts val="1400"/>
              <a:buFont typeface="Montserrat"/>
              <a:buChar char="●"/>
            </a:pPr>
            <a:r>
              <a:rPr lang="en">
                <a:solidFill>
                  <a:schemeClr val="dk2"/>
                </a:solidFill>
                <a:latin typeface="Montserrat"/>
                <a:ea typeface="Montserrat"/>
                <a:cs typeface="Montserrat"/>
                <a:sym typeface="Montserrat"/>
              </a:rPr>
              <a:t>Include more input fields when adding a event like dates, location, pictures etc.</a:t>
            </a:r>
            <a:endParaRPr>
              <a:solidFill>
                <a:schemeClr val="dk2"/>
              </a:solidFill>
              <a:latin typeface="Montserrat"/>
              <a:ea typeface="Montserrat"/>
              <a:cs typeface="Montserrat"/>
              <a:sym typeface="Montserrat"/>
            </a:endParaRPr>
          </a:p>
          <a:p>
            <a:pPr indent="-317500" lvl="0" marL="457200" rtl="0" algn="l">
              <a:lnSpc>
                <a:spcPct val="115000"/>
              </a:lnSpc>
              <a:spcBef>
                <a:spcPts val="1000"/>
              </a:spcBef>
              <a:spcAft>
                <a:spcPts val="0"/>
              </a:spcAft>
              <a:buClr>
                <a:srgbClr val="90B2BA"/>
              </a:buClr>
              <a:buSzPts val="1400"/>
              <a:buFont typeface="Montserrat"/>
              <a:buChar char="●"/>
            </a:pPr>
            <a:r>
              <a:rPr lang="en">
                <a:solidFill>
                  <a:schemeClr val="dk2"/>
                </a:solidFill>
                <a:latin typeface="Montserrat"/>
                <a:ea typeface="Montserrat"/>
                <a:cs typeface="Montserrat"/>
                <a:sym typeface="Montserrat"/>
              </a:rPr>
              <a:t>Add the contact information of the organization at the event/drive page</a:t>
            </a:r>
            <a:endParaRPr>
              <a:solidFill>
                <a:schemeClr val="dk2"/>
              </a:solidFill>
              <a:latin typeface="Montserrat"/>
              <a:ea typeface="Montserrat"/>
              <a:cs typeface="Montserrat"/>
              <a:sym typeface="Montserrat"/>
            </a:endParaRPr>
          </a:p>
          <a:p>
            <a:pPr indent="-317500" lvl="0" marL="457200" rtl="0" algn="l">
              <a:lnSpc>
                <a:spcPct val="115000"/>
              </a:lnSpc>
              <a:spcBef>
                <a:spcPts val="1000"/>
              </a:spcBef>
              <a:spcAft>
                <a:spcPts val="0"/>
              </a:spcAft>
              <a:buClr>
                <a:srgbClr val="90B2BA"/>
              </a:buClr>
              <a:buSzPts val="1400"/>
              <a:buFont typeface="Montserrat"/>
              <a:buChar char="●"/>
            </a:pPr>
            <a:r>
              <a:rPr lang="en">
                <a:solidFill>
                  <a:schemeClr val="dk2"/>
                </a:solidFill>
                <a:latin typeface="Montserrat"/>
                <a:ea typeface="Montserrat"/>
                <a:cs typeface="Montserrat"/>
                <a:sym typeface="Montserrat"/>
              </a:rPr>
              <a:t>Research on opportunities to built a community between volunteers, donors and organizations</a:t>
            </a:r>
            <a:endParaRPr>
              <a:solidFill>
                <a:schemeClr val="dk2"/>
              </a:solidFill>
              <a:latin typeface="Montserrat"/>
              <a:ea typeface="Montserrat"/>
              <a:cs typeface="Montserrat"/>
              <a:sym typeface="Montserrat"/>
            </a:endParaRPr>
          </a:p>
          <a:p>
            <a:pPr indent="0" lvl="0" marL="457200" rtl="0" algn="l">
              <a:lnSpc>
                <a:spcPct val="115000"/>
              </a:lnSpc>
              <a:spcBef>
                <a:spcPts val="1000"/>
              </a:spcBef>
              <a:spcAft>
                <a:spcPts val="0"/>
              </a:spcAft>
              <a:buNone/>
            </a:pPr>
            <a:r>
              <a:t/>
            </a:r>
            <a:endParaRPr>
              <a:solidFill>
                <a:schemeClr val="dk2"/>
              </a:solidFill>
              <a:latin typeface="Montserrat"/>
              <a:ea typeface="Montserrat"/>
              <a:cs typeface="Montserrat"/>
              <a:sym typeface="Montserrat"/>
            </a:endParaRPr>
          </a:p>
          <a:p>
            <a:pPr indent="0" lvl="0" marL="0" rtl="0" algn="ctr">
              <a:lnSpc>
                <a:spcPct val="115000"/>
              </a:lnSpc>
              <a:spcBef>
                <a:spcPts val="1000"/>
              </a:spcBef>
              <a:spcAft>
                <a:spcPts val="0"/>
              </a:spcAft>
              <a:buNone/>
            </a:pPr>
            <a:r>
              <a:t/>
            </a:r>
            <a:endParaRPr>
              <a:solidFill>
                <a:schemeClr val="dk2"/>
              </a:solidFill>
              <a:latin typeface="Montserrat"/>
              <a:ea typeface="Montserrat"/>
              <a:cs typeface="Montserrat"/>
              <a:sym typeface="Montserrat"/>
            </a:endParaRPr>
          </a:p>
        </p:txBody>
      </p:sp>
      <p:sp>
        <p:nvSpPr>
          <p:cNvPr id="340" name="Google Shape;340;p39"/>
          <p:cNvSpPr txBox="1"/>
          <p:nvPr/>
        </p:nvSpPr>
        <p:spPr>
          <a:xfrm>
            <a:off x="252000" y="233325"/>
            <a:ext cx="53769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Montserrat"/>
                <a:ea typeface="Montserrat"/>
                <a:cs typeface="Montserrat"/>
                <a:sym typeface="Montserrat"/>
              </a:rPr>
              <a:t>CONCLUSION</a:t>
            </a:r>
            <a:endParaRPr sz="1000">
              <a:latin typeface="Montserrat"/>
              <a:ea typeface="Montserrat"/>
              <a:cs typeface="Montserrat"/>
              <a:sym typeface="Montserrat"/>
            </a:endParaRPr>
          </a:p>
        </p:txBody>
      </p:sp>
      <p:pic>
        <p:nvPicPr>
          <p:cNvPr id="341" name="Google Shape;341;p39"/>
          <p:cNvPicPr preferRelativeResize="0"/>
          <p:nvPr/>
        </p:nvPicPr>
        <p:blipFill>
          <a:blip r:embed="rId3">
            <a:alphaModFix/>
          </a:blip>
          <a:stretch>
            <a:fillRect/>
          </a:stretch>
        </p:blipFill>
        <p:spPr>
          <a:xfrm>
            <a:off x="6533900" y="136000"/>
            <a:ext cx="2507451" cy="1799126"/>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40"/>
          <p:cNvSpPr txBox="1"/>
          <p:nvPr/>
        </p:nvSpPr>
        <p:spPr>
          <a:xfrm>
            <a:off x="400275" y="673925"/>
            <a:ext cx="21738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000">
                <a:solidFill>
                  <a:srgbClr val="90B2BA"/>
                </a:solidFill>
                <a:latin typeface="Montserrat"/>
                <a:ea typeface="Montserrat"/>
                <a:cs typeface="Montserrat"/>
                <a:sym typeface="Montserrat"/>
              </a:rPr>
              <a:t>Conclusions</a:t>
            </a:r>
            <a:endParaRPr sz="2000"/>
          </a:p>
        </p:txBody>
      </p:sp>
      <p:sp>
        <p:nvSpPr>
          <p:cNvPr id="347" name="Google Shape;347;p40"/>
          <p:cNvSpPr txBox="1"/>
          <p:nvPr/>
        </p:nvSpPr>
        <p:spPr>
          <a:xfrm>
            <a:off x="400275" y="2850155"/>
            <a:ext cx="8643000" cy="1626300"/>
          </a:xfrm>
          <a:prstGeom prst="rect">
            <a:avLst/>
          </a:prstGeom>
          <a:noFill/>
          <a:ln>
            <a:noFill/>
          </a:ln>
        </p:spPr>
        <p:txBody>
          <a:bodyPr anchorCtr="0" anchor="t" bIns="91425" lIns="91425" spcFirstLastPara="1" rIns="91425" wrap="square" tIns="91425">
            <a:spAutoFit/>
          </a:bodyPr>
          <a:lstStyle/>
          <a:p>
            <a:pPr indent="-317500" lvl="0" marL="457200" rtl="0" algn="l">
              <a:lnSpc>
                <a:spcPct val="150000"/>
              </a:lnSpc>
              <a:spcBef>
                <a:spcPts val="1000"/>
              </a:spcBef>
              <a:spcAft>
                <a:spcPts val="0"/>
              </a:spcAft>
              <a:buClr>
                <a:srgbClr val="90B2BA"/>
              </a:buClr>
              <a:buSzPts val="1400"/>
              <a:buFont typeface="Montserrat"/>
              <a:buChar char="●"/>
            </a:pPr>
            <a:r>
              <a:rPr lang="en">
                <a:solidFill>
                  <a:schemeClr val="dk2"/>
                </a:solidFill>
                <a:latin typeface="Montserrat"/>
                <a:ea typeface="Montserrat"/>
                <a:cs typeface="Montserrat"/>
                <a:sym typeface="Montserrat"/>
              </a:rPr>
              <a:t>We addressed credibility concerns for different user segments</a:t>
            </a:r>
            <a:endParaRPr>
              <a:solidFill>
                <a:schemeClr val="dk2"/>
              </a:solidFill>
              <a:latin typeface="Montserrat"/>
              <a:ea typeface="Montserrat"/>
              <a:cs typeface="Montserrat"/>
              <a:sym typeface="Montserrat"/>
            </a:endParaRPr>
          </a:p>
          <a:p>
            <a:pPr indent="-317500" lvl="0" marL="457200" rtl="0" algn="l">
              <a:lnSpc>
                <a:spcPct val="150000"/>
              </a:lnSpc>
              <a:spcBef>
                <a:spcPts val="1000"/>
              </a:spcBef>
              <a:spcAft>
                <a:spcPts val="0"/>
              </a:spcAft>
              <a:buClr>
                <a:srgbClr val="90B2BA"/>
              </a:buClr>
              <a:buSzPts val="1400"/>
              <a:buFont typeface="Montserrat"/>
              <a:buChar char="●"/>
            </a:pPr>
            <a:r>
              <a:rPr lang="en">
                <a:solidFill>
                  <a:schemeClr val="dk2"/>
                </a:solidFill>
                <a:latin typeface="Montserrat"/>
                <a:ea typeface="Montserrat"/>
                <a:cs typeface="Montserrat"/>
                <a:sym typeface="Montserrat"/>
              </a:rPr>
              <a:t>We plan on incorporating new features based on the usability testing analysis</a:t>
            </a:r>
            <a:endParaRPr>
              <a:solidFill>
                <a:schemeClr val="dk2"/>
              </a:solidFill>
              <a:latin typeface="Montserrat"/>
              <a:ea typeface="Montserrat"/>
              <a:cs typeface="Montserrat"/>
              <a:sym typeface="Montserrat"/>
            </a:endParaRPr>
          </a:p>
          <a:p>
            <a:pPr indent="-317500" lvl="0" marL="457200" rtl="0" algn="l">
              <a:lnSpc>
                <a:spcPct val="150000"/>
              </a:lnSpc>
              <a:spcBef>
                <a:spcPts val="1000"/>
              </a:spcBef>
              <a:spcAft>
                <a:spcPts val="1200"/>
              </a:spcAft>
              <a:buClr>
                <a:srgbClr val="90B2BA"/>
              </a:buClr>
              <a:buSzPts val="1400"/>
              <a:buFont typeface="Montserrat"/>
              <a:buChar char="●"/>
            </a:pPr>
            <a:r>
              <a:rPr lang="en">
                <a:solidFill>
                  <a:schemeClr val="dk2"/>
                </a:solidFill>
                <a:latin typeface="Montserrat"/>
                <a:ea typeface="Montserrat"/>
                <a:cs typeface="Montserrat"/>
                <a:sym typeface="Montserrat"/>
              </a:rPr>
              <a:t>We believe our website offers enough potential to develop in the near future with extended user research</a:t>
            </a:r>
            <a:endParaRPr>
              <a:solidFill>
                <a:schemeClr val="dk2"/>
              </a:solidFill>
              <a:latin typeface="Montserrat"/>
              <a:ea typeface="Montserrat"/>
              <a:cs typeface="Montserrat"/>
              <a:sym typeface="Montserrat"/>
            </a:endParaRPr>
          </a:p>
        </p:txBody>
      </p:sp>
      <p:pic>
        <p:nvPicPr>
          <p:cNvPr id="348" name="Google Shape;348;p40"/>
          <p:cNvPicPr preferRelativeResize="0"/>
          <p:nvPr/>
        </p:nvPicPr>
        <p:blipFill>
          <a:blip r:embed="rId3">
            <a:alphaModFix/>
          </a:blip>
          <a:stretch>
            <a:fillRect/>
          </a:stretch>
        </p:blipFill>
        <p:spPr>
          <a:xfrm>
            <a:off x="6425400" y="673925"/>
            <a:ext cx="2255775" cy="1672525"/>
          </a:xfrm>
          <a:prstGeom prst="rect">
            <a:avLst/>
          </a:prstGeom>
          <a:noFill/>
          <a:ln>
            <a:noFill/>
          </a:ln>
        </p:spPr>
      </p:pic>
      <p:sp>
        <p:nvSpPr>
          <p:cNvPr id="349" name="Google Shape;349;p40"/>
          <p:cNvSpPr txBox="1"/>
          <p:nvPr/>
        </p:nvSpPr>
        <p:spPr>
          <a:xfrm>
            <a:off x="393510" y="1306375"/>
            <a:ext cx="5565000" cy="1523700"/>
          </a:xfrm>
          <a:prstGeom prst="rect">
            <a:avLst/>
          </a:prstGeom>
          <a:noFill/>
          <a:ln>
            <a:noFill/>
          </a:ln>
        </p:spPr>
        <p:txBody>
          <a:bodyPr anchorCtr="0" anchor="t" bIns="91425" lIns="91425" spcFirstLastPara="1" rIns="91425" wrap="square" tIns="91425">
            <a:spAutoFit/>
          </a:bodyPr>
          <a:lstStyle/>
          <a:p>
            <a:pPr indent="-317500" lvl="0" marL="457200" rtl="0" algn="l">
              <a:lnSpc>
                <a:spcPct val="150000"/>
              </a:lnSpc>
              <a:spcBef>
                <a:spcPts val="1000"/>
              </a:spcBef>
              <a:spcAft>
                <a:spcPts val="0"/>
              </a:spcAft>
              <a:buClr>
                <a:srgbClr val="90B2BA"/>
              </a:buClr>
              <a:buSzPts val="1400"/>
              <a:buFont typeface="Montserrat"/>
              <a:buChar char="●"/>
            </a:pPr>
            <a:r>
              <a:rPr lang="en">
                <a:solidFill>
                  <a:schemeClr val="dk2"/>
                </a:solidFill>
                <a:latin typeface="Montserrat"/>
                <a:ea typeface="Montserrat"/>
                <a:cs typeface="Montserrat"/>
                <a:sym typeface="Montserrat"/>
              </a:rPr>
              <a:t>This website was created to bridge the gap between the potential organizers and volunteers</a:t>
            </a:r>
            <a:endParaRPr>
              <a:solidFill>
                <a:schemeClr val="dk2"/>
              </a:solidFill>
              <a:latin typeface="Montserrat"/>
              <a:ea typeface="Montserrat"/>
              <a:cs typeface="Montserrat"/>
              <a:sym typeface="Montserrat"/>
            </a:endParaRPr>
          </a:p>
          <a:p>
            <a:pPr indent="-317500" lvl="0" marL="457200" rtl="0" algn="l">
              <a:lnSpc>
                <a:spcPct val="150000"/>
              </a:lnSpc>
              <a:spcBef>
                <a:spcPts val="1200"/>
              </a:spcBef>
              <a:spcAft>
                <a:spcPts val="0"/>
              </a:spcAft>
              <a:buClr>
                <a:srgbClr val="90B2BA"/>
              </a:buClr>
              <a:buSzPts val="1400"/>
              <a:buFont typeface="Montserrat"/>
              <a:buChar char="●"/>
            </a:pPr>
            <a:r>
              <a:rPr lang="en">
                <a:solidFill>
                  <a:schemeClr val="dk2"/>
                </a:solidFill>
                <a:latin typeface="Montserrat"/>
                <a:ea typeface="Montserrat"/>
                <a:cs typeface="Montserrat"/>
                <a:sym typeface="Montserrat"/>
              </a:rPr>
              <a:t>We made considerate improvements in response to findings from user research </a:t>
            </a:r>
            <a:endParaRPr>
              <a:solidFill>
                <a:schemeClr val="dk2"/>
              </a:solidFill>
              <a:latin typeface="Montserrat"/>
              <a:ea typeface="Montserrat"/>
              <a:cs typeface="Montserrat"/>
              <a:sym typeface="Montserrat"/>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p41"/>
          <p:cNvSpPr txBox="1"/>
          <p:nvPr/>
        </p:nvSpPr>
        <p:spPr>
          <a:xfrm>
            <a:off x="4286250" y="2248500"/>
            <a:ext cx="22158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3000">
                <a:latin typeface="Playfair Display"/>
                <a:ea typeface="Playfair Display"/>
                <a:cs typeface="Playfair Display"/>
                <a:sym typeface="Playfair Display"/>
              </a:rPr>
              <a:t>Thank You !</a:t>
            </a:r>
            <a:endParaRPr i="1" sz="3000">
              <a:latin typeface="Playfair Display"/>
              <a:ea typeface="Playfair Display"/>
              <a:cs typeface="Playfair Display"/>
              <a:sym typeface="Playfair Display"/>
            </a:endParaRPr>
          </a:p>
        </p:txBody>
      </p:sp>
      <p:pic>
        <p:nvPicPr>
          <p:cNvPr id="355" name="Google Shape;355;p41"/>
          <p:cNvPicPr preferRelativeResize="0"/>
          <p:nvPr/>
        </p:nvPicPr>
        <p:blipFill>
          <a:blip r:embed="rId3">
            <a:alphaModFix/>
          </a:blip>
          <a:stretch>
            <a:fillRect/>
          </a:stretch>
        </p:blipFill>
        <p:spPr>
          <a:xfrm>
            <a:off x="1365100" y="1616375"/>
            <a:ext cx="2921151" cy="191074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sp>
        <p:nvSpPr>
          <p:cNvPr id="83" name="Google Shape;83;p15"/>
          <p:cNvSpPr txBox="1"/>
          <p:nvPr/>
        </p:nvSpPr>
        <p:spPr>
          <a:xfrm>
            <a:off x="296561" y="580244"/>
            <a:ext cx="4334700" cy="492600"/>
          </a:xfrm>
          <a:prstGeom prst="rect">
            <a:avLst/>
          </a:prstGeom>
          <a:noFill/>
          <a:ln>
            <a:noFill/>
          </a:ln>
        </p:spPr>
        <p:txBody>
          <a:bodyPr anchorCtr="0" anchor="t" bIns="91425" lIns="91425" spcFirstLastPara="1" rIns="91425" wrap="square" tIns="91425">
            <a:spAutoFit/>
          </a:bodyPr>
          <a:lstStyle/>
          <a:p>
            <a:pPr indent="-355600" lvl="0" marL="457200" rtl="0" algn="l">
              <a:spcBef>
                <a:spcPts val="0"/>
              </a:spcBef>
              <a:spcAft>
                <a:spcPts val="0"/>
              </a:spcAft>
              <a:buClr>
                <a:srgbClr val="90B2BA"/>
              </a:buClr>
              <a:buSzPts val="2000"/>
              <a:buFont typeface="Montserrat"/>
              <a:buChar char="➔"/>
            </a:pPr>
            <a:r>
              <a:rPr b="1" lang="en" sz="2000">
                <a:solidFill>
                  <a:srgbClr val="90B2BA"/>
                </a:solidFill>
                <a:latin typeface="Montserrat"/>
                <a:ea typeface="Montserrat"/>
                <a:cs typeface="Montserrat"/>
                <a:sym typeface="Montserrat"/>
              </a:rPr>
              <a:t> The Problem</a:t>
            </a:r>
            <a:endParaRPr sz="2000"/>
          </a:p>
        </p:txBody>
      </p:sp>
      <p:sp>
        <p:nvSpPr>
          <p:cNvPr id="84" name="Google Shape;84;p15"/>
          <p:cNvSpPr txBox="1"/>
          <p:nvPr/>
        </p:nvSpPr>
        <p:spPr>
          <a:xfrm>
            <a:off x="459369" y="818370"/>
            <a:ext cx="5714700" cy="2127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000"/>
              </a:spcBef>
              <a:spcAft>
                <a:spcPts val="0"/>
              </a:spcAft>
              <a:buNone/>
            </a:pPr>
            <a:r>
              <a:t/>
            </a:r>
            <a:endParaRPr b="1" sz="1500">
              <a:solidFill>
                <a:srgbClr val="90B2BA"/>
              </a:solidFill>
              <a:latin typeface="Montserrat"/>
              <a:ea typeface="Montserrat"/>
              <a:cs typeface="Montserrat"/>
              <a:sym typeface="Montserrat"/>
            </a:endParaRPr>
          </a:p>
          <a:p>
            <a:pPr indent="-323850" lvl="0" marL="457200" rtl="0" algn="l">
              <a:lnSpc>
                <a:spcPct val="115000"/>
              </a:lnSpc>
              <a:spcBef>
                <a:spcPts val="1000"/>
              </a:spcBef>
              <a:spcAft>
                <a:spcPts val="0"/>
              </a:spcAft>
              <a:buClr>
                <a:srgbClr val="90B2BA"/>
              </a:buClr>
              <a:buSzPts val="1500"/>
              <a:buFont typeface="Montserrat"/>
              <a:buChar char="●"/>
            </a:pPr>
            <a:r>
              <a:rPr lang="en" sz="1500">
                <a:solidFill>
                  <a:srgbClr val="434343"/>
                </a:solidFill>
                <a:latin typeface="Montserrat"/>
                <a:ea typeface="Montserrat"/>
                <a:cs typeface="Montserrat"/>
                <a:sym typeface="Montserrat"/>
              </a:rPr>
              <a:t>People want to have a part in the causes they support</a:t>
            </a:r>
            <a:endParaRPr sz="1500">
              <a:solidFill>
                <a:srgbClr val="434343"/>
              </a:solidFill>
              <a:latin typeface="Montserrat"/>
              <a:ea typeface="Montserrat"/>
              <a:cs typeface="Montserrat"/>
              <a:sym typeface="Montserrat"/>
            </a:endParaRPr>
          </a:p>
          <a:p>
            <a:pPr indent="-323850" lvl="0" marL="457200" rtl="0" algn="l">
              <a:lnSpc>
                <a:spcPct val="115000"/>
              </a:lnSpc>
              <a:spcBef>
                <a:spcPts val="1000"/>
              </a:spcBef>
              <a:spcAft>
                <a:spcPts val="0"/>
              </a:spcAft>
              <a:buClr>
                <a:srgbClr val="90B2BA"/>
              </a:buClr>
              <a:buSzPts val="1500"/>
              <a:buFont typeface="Montserrat"/>
              <a:buChar char="●"/>
            </a:pPr>
            <a:r>
              <a:rPr lang="en" sz="1500">
                <a:solidFill>
                  <a:srgbClr val="434343"/>
                </a:solidFill>
                <a:latin typeface="Montserrat"/>
                <a:ea typeface="Montserrat"/>
                <a:cs typeface="Montserrat"/>
                <a:sym typeface="Montserrat"/>
              </a:rPr>
              <a:t>Lack of credibility of the organization. </a:t>
            </a:r>
            <a:endParaRPr sz="1500">
              <a:solidFill>
                <a:srgbClr val="434343"/>
              </a:solidFill>
              <a:latin typeface="Montserrat"/>
              <a:ea typeface="Montserrat"/>
              <a:cs typeface="Montserrat"/>
              <a:sym typeface="Montserrat"/>
            </a:endParaRPr>
          </a:p>
          <a:p>
            <a:pPr indent="-323850" lvl="0" marL="457200" rtl="0" algn="l">
              <a:lnSpc>
                <a:spcPct val="115000"/>
              </a:lnSpc>
              <a:spcBef>
                <a:spcPts val="1000"/>
              </a:spcBef>
              <a:spcAft>
                <a:spcPts val="0"/>
              </a:spcAft>
              <a:buClr>
                <a:srgbClr val="90B2BA"/>
              </a:buClr>
              <a:buSzPts val="1500"/>
              <a:buFont typeface="Montserrat"/>
              <a:buChar char="●"/>
            </a:pPr>
            <a:r>
              <a:rPr lang="en" sz="1500">
                <a:solidFill>
                  <a:srgbClr val="434343"/>
                </a:solidFill>
                <a:latin typeface="Montserrat"/>
                <a:ea typeface="Montserrat"/>
                <a:cs typeface="Montserrat"/>
                <a:sym typeface="Montserrat"/>
              </a:rPr>
              <a:t>Find a credible organisation or a platform which can help individuals to search causes</a:t>
            </a:r>
            <a:endParaRPr sz="1500">
              <a:solidFill>
                <a:srgbClr val="434343"/>
              </a:solidFill>
              <a:latin typeface="Montserrat"/>
              <a:ea typeface="Montserrat"/>
              <a:cs typeface="Montserrat"/>
              <a:sym typeface="Montserrat"/>
            </a:endParaRPr>
          </a:p>
        </p:txBody>
      </p:sp>
      <p:pic>
        <p:nvPicPr>
          <p:cNvPr id="85" name="Google Shape;85;p15"/>
          <p:cNvPicPr preferRelativeResize="0"/>
          <p:nvPr/>
        </p:nvPicPr>
        <p:blipFill>
          <a:blip r:embed="rId3">
            <a:alphaModFix/>
          </a:blip>
          <a:stretch>
            <a:fillRect/>
          </a:stretch>
        </p:blipFill>
        <p:spPr>
          <a:xfrm>
            <a:off x="6214400" y="132400"/>
            <a:ext cx="2779824" cy="2022424"/>
          </a:xfrm>
          <a:prstGeom prst="rect">
            <a:avLst/>
          </a:prstGeom>
          <a:noFill/>
          <a:ln>
            <a:noFill/>
          </a:ln>
        </p:spPr>
      </p:pic>
      <p:sp>
        <p:nvSpPr>
          <p:cNvPr id="86" name="Google Shape;86;p15"/>
          <p:cNvSpPr txBox="1"/>
          <p:nvPr/>
        </p:nvSpPr>
        <p:spPr>
          <a:xfrm>
            <a:off x="466450" y="2932450"/>
            <a:ext cx="8124900" cy="1203000"/>
          </a:xfrm>
          <a:prstGeom prst="rect">
            <a:avLst/>
          </a:prstGeom>
          <a:noFill/>
          <a:ln>
            <a:noFill/>
          </a:ln>
        </p:spPr>
        <p:txBody>
          <a:bodyPr anchorCtr="0" anchor="t" bIns="91425" lIns="91425" spcFirstLastPara="1" rIns="91425" wrap="square" tIns="91425">
            <a:spAutoFit/>
          </a:bodyPr>
          <a:lstStyle/>
          <a:p>
            <a:pPr indent="-323850" lvl="0" marL="457200" rtl="0" algn="l">
              <a:lnSpc>
                <a:spcPct val="115000"/>
              </a:lnSpc>
              <a:spcBef>
                <a:spcPts val="1000"/>
              </a:spcBef>
              <a:spcAft>
                <a:spcPts val="0"/>
              </a:spcAft>
              <a:buClr>
                <a:srgbClr val="90B2BA"/>
              </a:buClr>
              <a:buSzPts val="1500"/>
              <a:buFont typeface="Montserrat"/>
              <a:buChar char="●"/>
            </a:pPr>
            <a:r>
              <a:rPr lang="en" sz="1500">
                <a:solidFill>
                  <a:srgbClr val="434343"/>
                </a:solidFill>
                <a:latin typeface="Montserrat"/>
                <a:ea typeface="Montserrat"/>
                <a:cs typeface="Montserrat"/>
                <a:sym typeface="Montserrat"/>
              </a:rPr>
              <a:t>Find a platform that allows people to  participate in volunteering events </a:t>
            </a:r>
            <a:endParaRPr sz="1500">
              <a:solidFill>
                <a:srgbClr val="434343"/>
              </a:solidFill>
              <a:latin typeface="Montserrat"/>
              <a:ea typeface="Montserrat"/>
              <a:cs typeface="Montserrat"/>
              <a:sym typeface="Montserrat"/>
            </a:endParaRPr>
          </a:p>
          <a:p>
            <a:pPr indent="-323850" lvl="0" marL="457200" rtl="0" algn="l">
              <a:lnSpc>
                <a:spcPct val="115000"/>
              </a:lnSpc>
              <a:spcBef>
                <a:spcPts val="1000"/>
              </a:spcBef>
              <a:spcAft>
                <a:spcPts val="0"/>
              </a:spcAft>
              <a:buClr>
                <a:srgbClr val="90B2BA"/>
              </a:buClr>
              <a:buSzPts val="1500"/>
              <a:buFont typeface="Montserrat"/>
              <a:buChar char="●"/>
            </a:pPr>
            <a:r>
              <a:rPr lang="en" sz="1500">
                <a:solidFill>
                  <a:srgbClr val="434343"/>
                </a:solidFill>
                <a:latin typeface="Montserrat"/>
                <a:ea typeface="Montserrat"/>
                <a:cs typeface="Montserrat"/>
                <a:sym typeface="Montserrat"/>
              </a:rPr>
              <a:t>Find events that fit into people’s busy schedules</a:t>
            </a:r>
            <a:endParaRPr sz="1500">
              <a:solidFill>
                <a:srgbClr val="434343"/>
              </a:solidFill>
              <a:latin typeface="Montserrat"/>
              <a:ea typeface="Montserrat"/>
              <a:cs typeface="Montserrat"/>
              <a:sym typeface="Montserrat"/>
            </a:endParaRPr>
          </a:p>
          <a:p>
            <a:pPr indent="-323850" lvl="0" marL="457200" rtl="0" algn="l">
              <a:lnSpc>
                <a:spcPct val="115000"/>
              </a:lnSpc>
              <a:spcBef>
                <a:spcPts val="1000"/>
              </a:spcBef>
              <a:spcAft>
                <a:spcPts val="0"/>
              </a:spcAft>
              <a:buClr>
                <a:srgbClr val="90B2BA"/>
              </a:buClr>
              <a:buSzPts val="1500"/>
              <a:buFont typeface="Montserrat"/>
              <a:buChar char="●"/>
            </a:pPr>
            <a:r>
              <a:rPr lang="en" sz="1500">
                <a:solidFill>
                  <a:srgbClr val="434343"/>
                </a:solidFill>
                <a:latin typeface="Montserrat"/>
                <a:ea typeface="Montserrat"/>
                <a:cs typeface="Montserrat"/>
                <a:sym typeface="Montserrat"/>
              </a:rPr>
              <a:t>Organizations can’t find the right people to support their causes</a:t>
            </a:r>
            <a:endParaRPr sz="1500">
              <a:solidFill>
                <a:srgbClr val="434343"/>
              </a:solidFill>
              <a:latin typeface="Montserrat"/>
              <a:ea typeface="Montserrat"/>
              <a:cs typeface="Montserrat"/>
              <a:sym typeface="Montserrat"/>
            </a:endParaRPr>
          </a:p>
        </p:txBody>
      </p:sp>
      <p:sp>
        <p:nvSpPr>
          <p:cNvPr id="87" name="Google Shape;87;p15"/>
          <p:cNvSpPr txBox="1"/>
          <p:nvPr/>
        </p:nvSpPr>
        <p:spPr>
          <a:xfrm>
            <a:off x="241215" y="255570"/>
            <a:ext cx="16524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Montserrat"/>
                <a:ea typeface="Montserrat"/>
                <a:cs typeface="Montserrat"/>
                <a:sym typeface="Montserrat"/>
              </a:rPr>
              <a:t>INTRODUCTION</a:t>
            </a:r>
            <a:endParaRPr sz="1000">
              <a:latin typeface="Montserrat"/>
              <a:ea typeface="Montserrat"/>
              <a:cs typeface="Montserrat"/>
              <a:sym typeface="Montserra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6"/>
          <p:cNvSpPr txBox="1"/>
          <p:nvPr/>
        </p:nvSpPr>
        <p:spPr>
          <a:xfrm>
            <a:off x="241215" y="255570"/>
            <a:ext cx="16524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Montserrat"/>
                <a:ea typeface="Montserrat"/>
                <a:cs typeface="Montserrat"/>
                <a:sym typeface="Montserrat"/>
              </a:rPr>
              <a:t>INTRODUCTION</a:t>
            </a:r>
            <a:endParaRPr sz="1000">
              <a:latin typeface="Montserrat"/>
              <a:ea typeface="Montserrat"/>
              <a:cs typeface="Montserrat"/>
              <a:sym typeface="Montserrat"/>
            </a:endParaRPr>
          </a:p>
        </p:txBody>
      </p:sp>
      <p:sp>
        <p:nvSpPr>
          <p:cNvPr id="93" name="Google Shape;93;p16"/>
          <p:cNvSpPr txBox="1"/>
          <p:nvPr/>
        </p:nvSpPr>
        <p:spPr>
          <a:xfrm>
            <a:off x="464310" y="711197"/>
            <a:ext cx="1941600" cy="492600"/>
          </a:xfrm>
          <a:prstGeom prst="rect">
            <a:avLst/>
          </a:prstGeom>
          <a:noFill/>
          <a:ln>
            <a:noFill/>
          </a:ln>
        </p:spPr>
        <p:txBody>
          <a:bodyPr anchorCtr="0" anchor="t" bIns="91425" lIns="91425" spcFirstLastPara="1" rIns="91425" wrap="square" tIns="91425">
            <a:spAutoFit/>
          </a:bodyPr>
          <a:lstStyle/>
          <a:p>
            <a:pPr indent="-355600" lvl="0" marL="457200" rtl="0" algn="l">
              <a:spcBef>
                <a:spcPts val="0"/>
              </a:spcBef>
              <a:spcAft>
                <a:spcPts val="0"/>
              </a:spcAft>
              <a:buClr>
                <a:srgbClr val="90B2BA"/>
              </a:buClr>
              <a:buSzPts val="2000"/>
              <a:buFont typeface="Montserrat"/>
              <a:buChar char="➔"/>
            </a:pPr>
            <a:r>
              <a:rPr b="1" lang="en" sz="2000">
                <a:solidFill>
                  <a:srgbClr val="90B2BA"/>
                </a:solidFill>
                <a:latin typeface="Montserrat"/>
                <a:ea typeface="Montserrat"/>
                <a:cs typeface="Montserrat"/>
                <a:sym typeface="Montserrat"/>
              </a:rPr>
              <a:t>Our Goal</a:t>
            </a:r>
            <a:endParaRPr b="1" sz="2000">
              <a:solidFill>
                <a:srgbClr val="90B2BA"/>
              </a:solidFill>
              <a:latin typeface="Montserrat"/>
              <a:ea typeface="Montserrat"/>
              <a:cs typeface="Montserrat"/>
              <a:sym typeface="Montserrat"/>
            </a:endParaRPr>
          </a:p>
        </p:txBody>
      </p:sp>
      <p:sp>
        <p:nvSpPr>
          <p:cNvPr id="94" name="Google Shape;94;p16"/>
          <p:cNvSpPr txBox="1"/>
          <p:nvPr/>
        </p:nvSpPr>
        <p:spPr>
          <a:xfrm>
            <a:off x="452226" y="1182350"/>
            <a:ext cx="5109600" cy="1305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300">
                <a:solidFill>
                  <a:srgbClr val="434343"/>
                </a:solidFill>
                <a:latin typeface="Montserrat"/>
                <a:ea typeface="Montserrat"/>
                <a:cs typeface="Montserrat"/>
                <a:sym typeface="Montserrat"/>
              </a:rPr>
              <a:t>Design a website to help people to find and join volunteering events and groups around them. Hope aims to solve the problem of credibility and finding events and donation drives in one place, with simple navigation and detailed information. </a:t>
            </a:r>
            <a:endParaRPr sz="1300">
              <a:solidFill>
                <a:srgbClr val="434343"/>
              </a:solidFill>
              <a:latin typeface="Montserrat"/>
              <a:ea typeface="Montserrat"/>
              <a:cs typeface="Montserrat"/>
              <a:sym typeface="Montserrat"/>
            </a:endParaRPr>
          </a:p>
        </p:txBody>
      </p:sp>
      <p:sp>
        <p:nvSpPr>
          <p:cNvPr id="95" name="Google Shape;95;p16"/>
          <p:cNvSpPr txBox="1"/>
          <p:nvPr/>
        </p:nvSpPr>
        <p:spPr>
          <a:xfrm>
            <a:off x="335772" y="2474357"/>
            <a:ext cx="3538500" cy="492600"/>
          </a:xfrm>
          <a:prstGeom prst="rect">
            <a:avLst/>
          </a:prstGeom>
          <a:noFill/>
          <a:ln>
            <a:noFill/>
          </a:ln>
        </p:spPr>
        <p:txBody>
          <a:bodyPr anchorCtr="0" anchor="t" bIns="91425" lIns="91425" spcFirstLastPara="1" rIns="91425" wrap="square" tIns="91425">
            <a:spAutoFit/>
          </a:bodyPr>
          <a:lstStyle/>
          <a:p>
            <a:pPr indent="-355600" lvl="0" marL="457200" rtl="0" algn="ctr">
              <a:spcBef>
                <a:spcPts val="0"/>
              </a:spcBef>
              <a:spcAft>
                <a:spcPts val="0"/>
              </a:spcAft>
              <a:buClr>
                <a:srgbClr val="90B2BA"/>
              </a:buClr>
              <a:buSzPts val="2000"/>
              <a:buFont typeface="Montserrat"/>
              <a:buChar char="➔"/>
            </a:pPr>
            <a:r>
              <a:rPr b="1" lang="en" sz="2000">
                <a:solidFill>
                  <a:srgbClr val="90B2BA"/>
                </a:solidFill>
                <a:latin typeface="Montserrat"/>
                <a:ea typeface="Montserrat"/>
                <a:cs typeface="Montserrat"/>
                <a:sym typeface="Montserrat"/>
              </a:rPr>
              <a:t>Project Description</a:t>
            </a:r>
            <a:endParaRPr b="1" sz="2000">
              <a:solidFill>
                <a:srgbClr val="90B2BA"/>
              </a:solidFill>
              <a:latin typeface="Montserrat"/>
              <a:ea typeface="Montserrat"/>
              <a:cs typeface="Montserrat"/>
              <a:sym typeface="Montserrat"/>
            </a:endParaRPr>
          </a:p>
        </p:txBody>
      </p:sp>
      <p:sp>
        <p:nvSpPr>
          <p:cNvPr id="96" name="Google Shape;96;p16"/>
          <p:cNvSpPr txBox="1"/>
          <p:nvPr/>
        </p:nvSpPr>
        <p:spPr>
          <a:xfrm>
            <a:off x="399354" y="2939332"/>
            <a:ext cx="7889100" cy="2048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000"/>
              </a:spcBef>
              <a:spcAft>
                <a:spcPts val="0"/>
              </a:spcAft>
              <a:buNone/>
            </a:pPr>
            <a:r>
              <a:rPr lang="en" sz="1300">
                <a:solidFill>
                  <a:srgbClr val="434343"/>
                </a:solidFill>
                <a:latin typeface="Montserrat"/>
                <a:ea typeface="Montserrat"/>
                <a:cs typeface="Montserrat"/>
                <a:sym typeface="Montserrat"/>
              </a:rPr>
              <a:t>“</a:t>
            </a:r>
            <a:r>
              <a:rPr lang="en" sz="1300">
                <a:solidFill>
                  <a:srgbClr val="434343"/>
                </a:solidFill>
                <a:latin typeface="Montserrat"/>
                <a:ea typeface="Montserrat"/>
                <a:cs typeface="Montserrat"/>
                <a:sym typeface="Montserrat"/>
              </a:rPr>
              <a:t>Hope” is a website for a non profit organisation which helps people to join volunteer groups and events around them.</a:t>
            </a:r>
            <a:endParaRPr sz="1300">
              <a:solidFill>
                <a:srgbClr val="434343"/>
              </a:solidFill>
              <a:latin typeface="Montserrat"/>
              <a:ea typeface="Montserrat"/>
              <a:cs typeface="Montserrat"/>
              <a:sym typeface="Montserrat"/>
            </a:endParaRPr>
          </a:p>
          <a:p>
            <a:pPr indent="-311150" lvl="0" marL="457200" rtl="0" algn="l">
              <a:lnSpc>
                <a:spcPct val="115000"/>
              </a:lnSpc>
              <a:spcBef>
                <a:spcPts val="1000"/>
              </a:spcBef>
              <a:spcAft>
                <a:spcPts val="0"/>
              </a:spcAft>
              <a:buClr>
                <a:srgbClr val="434343"/>
              </a:buClr>
              <a:buSzPts val="1300"/>
              <a:buFont typeface="Montserrat"/>
              <a:buChar char="●"/>
            </a:pPr>
            <a:r>
              <a:rPr lang="en" sz="1300">
                <a:solidFill>
                  <a:srgbClr val="434343"/>
                </a:solidFill>
                <a:latin typeface="Montserrat"/>
                <a:ea typeface="Montserrat"/>
                <a:cs typeface="Montserrat"/>
                <a:sym typeface="Montserrat"/>
              </a:rPr>
              <a:t>Helps people to search and  join volunteer events </a:t>
            </a:r>
            <a:endParaRPr sz="1300">
              <a:solidFill>
                <a:srgbClr val="434343"/>
              </a:solidFill>
              <a:latin typeface="Montserrat"/>
              <a:ea typeface="Montserrat"/>
              <a:cs typeface="Montserrat"/>
              <a:sym typeface="Montserrat"/>
            </a:endParaRPr>
          </a:p>
          <a:p>
            <a:pPr indent="-311150" lvl="0" marL="457200" rtl="0" algn="l">
              <a:lnSpc>
                <a:spcPct val="115000"/>
              </a:lnSpc>
              <a:spcBef>
                <a:spcPts val="1000"/>
              </a:spcBef>
              <a:spcAft>
                <a:spcPts val="0"/>
              </a:spcAft>
              <a:buClr>
                <a:srgbClr val="434343"/>
              </a:buClr>
              <a:buSzPts val="1300"/>
              <a:buFont typeface="Montserrat"/>
              <a:buChar char="●"/>
            </a:pPr>
            <a:r>
              <a:rPr lang="en" sz="1300">
                <a:solidFill>
                  <a:srgbClr val="434343"/>
                </a:solidFill>
                <a:latin typeface="Montserrat"/>
                <a:ea typeface="Montserrat"/>
                <a:cs typeface="Montserrat"/>
                <a:sym typeface="Montserrat"/>
              </a:rPr>
              <a:t>Assists people who want to donate</a:t>
            </a:r>
            <a:endParaRPr sz="1300">
              <a:solidFill>
                <a:srgbClr val="434343"/>
              </a:solidFill>
              <a:latin typeface="Montserrat"/>
              <a:ea typeface="Montserrat"/>
              <a:cs typeface="Montserrat"/>
              <a:sym typeface="Montserrat"/>
            </a:endParaRPr>
          </a:p>
          <a:p>
            <a:pPr indent="-311150" lvl="0" marL="457200" rtl="0" algn="l">
              <a:lnSpc>
                <a:spcPct val="115000"/>
              </a:lnSpc>
              <a:spcBef>
                <a:spcPts val="1000"/>
              </a:spcBef>
              <a:spcAft>
                <a:spcPts val="0"/>
              </a:spcAft>
              <a:buClr>
                <a:srgbClr val="434343"/>
              </a:buClr>
              <a:buSzPts val="1300"/>
              <a:buFont typeface="Montserrat"/>
              <a:buChar char="●"/>
            </a:pPr>
            <a:r>
              <a:rPr lang="en" sz="1300">
                <a:solidFill>
                  <a:srgbClr val="434343"/>
                </a:solidFill>
                <a:latin typeface="Montserrat"/>
                <a:ea typeface="Montserrat"/>
                <a:cs typeface="Montserrat"/>
                <a:sym typeface="Montserrat"/>
              </a:rPr>
              <a:t>Allows organizations to advertise their events, recruit and manage volunteers</a:t>
            </a:r>
            <a:endParaRPr b="1" sz="1600">
              <a:solidFill>
                <a:srgbClr val="90B2BA"/>
              </a:solidFill>
              <a:latin typeface="Montserrat"/>
              <a:ea typeface="Montserrat"/>
              <a:cs typeface="Montserrat"/>
              <a:sym typeface="Montserrat"/>
            </a:endParaRPr>
          </a:p>
          <a:p>
            <a:pPr indent="0" lvl="0" marL="0" rtl="0" algn="l">
              <a:lnSpc>
                <a:spcPct val="115000"/>
              </a:lnSpc>
              <a:spcBef>
                <a:spcPts val="1000"/>
              </a:spcBef>
              <a:spcAft>
                <a:spcPts val="0"/>
              </a:spcAft>
              <a:buNone/>
            </a:pPr>
            <a:r>
              <a:t/>
            </a:r>
            <a:endParaRPr sz="1300">
              <a:solidFill>
                <a:srgbClr val="434343"/>
              </a:solidFill>
              <a:latin typeface="Montserrat"/>
              <a:ea typeface="Montserrat"/>
              <a:cs typeface="Montserrat"/>
              <a:sym typeface="Montserrat"/>
            </a:endParaRPr>
          </a:p>
        </p:txBody>
      </p:sp>
      <p:pic>
        <p:nvPicPr>
          <p:cNvPr id="97" name="Google Shape;97;p16"/>
          <p:cNvPicPr preferRelativeResize="0"/>
          <p:nvPr/>
        </p:nvPicPr>
        <p:blipFill>
          <a:blip r:embed="rId3">
            <a:alphaModFix/>
          </a:blip>
          <a:stretch>
            <a:fillRect/>
          </a:stretch>
        </p:blipFill>
        <p:spPr>
          <a:xfrm>
            <a:off x="5767450" y="306650"/>
            <a:ext cx="2945150" cy="234130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pic>
        <p:nvPicPr>
          <p:cNvPr id="102" name="Google Shape;102;p17"/>
          <p:cNvPicPr preferRelativeResize="0"/>
          <p:nvPr/>
        </p:nvPicPr>
        <p:blipFill>
          <a:blip r:embed="rId3">
            <a:alphaModFix/>
          </a:blip>
          <a:stretch>
            <a:fillRect/>
          </a:stretch>
        </p:blipFill>
        <p:spPr>
          <a:xfrm>
            <a:off x="936875" y="3933006"/>
            <a:ext cx="8207125" cy="698025"/>
          </a:xfrm>
          <a:prstGeom prst="rect">
            <a:avLst/>
          </a:prstGeom>
          <a:noFill/>
          <a:ln>
            <a:noFill/>
          </a:ln>
        </p:spPr>
      </p:pic>
      <p:sp>
        <p:nvSpPr>
          <p:cNvPr id="103" name="Google Shape;103;p17"/>
          <p:cNvSpPr txBox="1"/>
          <p:nvPr/>
        </p:nvSpPr>
        <p:spPr>
          <a:xfrm>
            <a:off x="241215" y="255570"/>
            <a:ext cx="16524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Montserrat"/>
                <a:ea typeface="Montserrat"/>
                <a:cs typeface="Montserrat"/>
                <a:sym typeface="Montserrat"/>
              </a:rPr>
              <a:t>INTRODUCTION</a:t>
            </a:r>
            <a:endParaRPr sz="1000">
              <a:latin typeface="Montserrat"/>
              <a:ea typeface="Montserrat"/>
              <a:cs typeface="Montserrat"/>
              <a:sym typeface="Montserrat"/>
            </a:endParaRPr>
          </a:p>
        </p:txBody>
      </p:sp>
      <p:sp>
        <p:nvSpPr>
          <p:cNvPr id="104" name="Google Shape;104;p17"/>
          <p:cNvSpPr txBox="1"/>
          <p:nvPr/>
        </p:nvSpPr>
        <p:spPr>
          <a:xfrm>
            <a:off x="140492" y="591750"/>
            <a:ext cx="2728800" cy="538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300">
                <a:solidFill>
                  <a:srgbClr val="90B2BA"/>
                </a:solidFill>
                <a:latin typeface="Montserrat"/>
                <a:ea typeface="Montserrat"/>
                <a:cs typeface="Montserrat"/>
                <a:sym typeface="Montserrat"/>
              </a:rPr>
              <a:t>Design Process</a:t>
            </a:r>
            <a:endParaRPr b="1" sz="2300">
              <a:solidFill>
                <a:srgbClr val="90B2BA"/>
              </a:solidFill>
              <a:latin typeface="Montserrat"/>
              <a:ea typeface="Montserrat"/>
              <a:cs typeface="Montserrat"/>
              <a:sym typeface="Montserrat"/>
            </a:endParaRPr>
          </a:p>
        </p:txBody>
      </p:sp>
      <p:sp>
        <p:nvSpPr>
          <p:cNvPr id="105" name="Google Shape;105;p17"/>
          <p:cNvSpPr txBox="1"/>
          <p:nvPr/>
        </p:nvSpPr>
        <p:spPr>
          <a:xfrm>
            <a:off x="860675" y="2696356"/>
            <a:ext cx="1752000" cy="1121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600">
                <a:solidFill>
                  <a:srgbClr val="90B2BA"/>
                </a:solidFill>
                <a:latin typeface="Montserrat"/>
                <a:ea typeface="Montserrat"/>
                <a:cs typeface="Montserrat"/>
                <a:sym typeface="Montserrat"/>
              </a:rPr>
              <a:t>User Research</a:t>
            </a:r>
            <a:endParaRPr b="1" sz="1600">
              <a:solidFill>
                <a:srgbClr val="90B2BA"/>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sz="700">
              <a:latin typeface="Montserrat"/>
              <a:ea typeface="Montserrat"/>
              <a:cs typeface="Montserrat"/>
              <a:sym typeface="Montserrat"/>
            </a:endParaRPr>
          </a:p>
          <a:p>
            <a:pPr indent="0" lvl="0" marL="0" rtl="0" algn="l">
              <a:lnSpc>
                <a:spcPct val="115000"/>
              </a:lnSpc>
              <a:spcBef>
                <a:spcPts val="0"/>
              </a:spcBef>
              <a:spcAft>
                <a:spcPts val="0"/>
              </a:spcAft>
              <a:buNone/>
            </a:pPr>
            <a:r>
              <a:rPr lang="en" sz="1600">
                <a:solidFill>
                  <a:srgbClr val="434343"/>
                </a:solidFill>
                <a:latin typeface="Montserrat"/>
                <a:ea typeface="Montserrat"/>
                <a:cs typeface="Montserrat"/>
                <a:sym typeface="Montserrat"/>
              </a:rPr>
              <a:t>Interviews</a:t>
            </a:r>
            <a:endParaRPr sz="1600">
              <a:solidFill>
                <a:srgbClr val="434343"/>
              </a:solidFill>
              <a:latin typeface="Montserrat"/>
              <a:ea typeface="Montserrat"/>
              <a:cs typeface="Montserrat"/>
              <a:sym typeface="Montserrat"/>
            </a:endParaRPr>
          </a:p>
          <a:p>
            <a:pPr indent="0" lvl="0" marL="0" rtl="0" algn="l">
              <a:lnSpc>
                <a:spcPct val="115000"/>
              </a:lnSpc>
              <a:spcBef>
                <a:spcPts val="0"/>
              </a:spcBef>
              <a:spcAft>
                <a:spcPts val="0"/>
              </a:spcAft>
              <a:buNone/>
            </a:pPr>
            <a:r>
              <a:rPr lang="en" sz="1600">
                <a:solidFill>
                  <a:srgbClr val="434343"/>
                </a:solidFill>
                <a:latin typeface="Montserrat"/>
                <a:ea typeface="Montserrat"/>
                <a:cs typeface="Montserrat"/>
                <a:sym typeface="Montserrat"/>
              </a:rPr>
              <a:t>Personas</a:t>
            </a:r>
            <a:endParaRPr sz="1600">
              <a:solidFill>
                <a:srgbClr val="434343"/>
              </a:solidFill>
              <a:latin typeface="Montserrat"/>
              <a:ea typeface="Montserrat"/>
              <a:cs typeface="Montserrat"/>
              <a:sym typeface="Montserrat"/>
            </a:endParaRPr>
          </a:p>
        </p:txBody>
      </p:sp>
      <p:sp>
        <p:nvSpPr>
          <p:cNvPr id="106" name="Google Shape;106;p17"/>
          <p:cNvSpPr txBox="1"/>
          <p:nvPr/>
        </p:nvSpPr>
        <p:spPr>
          <a:xfrm>
            <a:off x="2856250" y="2696356"/>
            <a:ext cx="2079900" cy="1121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600">
                <a:solidFill>
                  <a:srgbClr val="90B2BA"/>
                </a:solidFill>
                <a:latin typeface="Montserrat"/>
                <a:ea typeface="Montserrat"/>
                <a:cs typeface="Montserrat"/>
                <a:sym typeface="Montserrat"/>
              </a:rPr>
              <a:t>Ideation</a:t>
            </a:r>
            <a:endParaRPr b="1" sz="1600">
              <a:solidFill>
                <a:srgbClr val="90B2BA"/>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sz="700">
              <a:latin typeface="Montserrat"/>
              <a:ea typeface="Montserrat"/>
              <a:cs typeface="Montserrat"/>
              <a:sym typeface="Montserrat"/>
            </a:endParaRPr>
          </a:p>
          <a:p>
            <a:pPr indent="0" lvl="0" marL="0" rtl="0" algn="l">
              <a:lnSpc>
                <a:spcPct val="115000"/>
              </a:lnSpc>
              <a:spcBef>
                <a:spcPts val="0"/>
              </a:spcBef>
              <a:spcAft>
                <a:spcPts val="0"/>
              </a:spcAft>
              <a:buNone/>
            </a:pPr>
            <a:r>
              <a:rPr lang="en" sz="1600">
                <a:solidFill>
                  <a:srgbClr val="434343"/>
                </a:solidFill>
                <a:latin typeface="Montserrat"/>
                <a:ea typeface="Montserrat"/>
                <a:cs typeface="Montserrat"/>
                <a:sym typeface="Montserrat"/>
              </a:rPr>
              <a:t>Sitemap</a:t>
            </a:r>
            <a:endParaRPr sz="1600">
              <a:solidFill>
                <a:srgbClr val="434343"/>
              </a:solidFill>
              <a:latin typeface="Montserrat"/>
              <a:ea typeface="Montserrat"/>
              <a:cs typeface="Montserrat"/>
              <a:sym typeface="Montserrat"/>
            </a:endParaRPr>
          </a:p>
          <a:p>
            <a:pPr indent="0" lvl="0" marL="0" rtl="0" algn="l">
              <a:lnSpc>
                <a:spcPct val="115000"/>
              </a:lnSpc>
              <a:spcBef>
                <a:spcPts val="0"/>
              </a:spcBef>
              <a:spcAft>
                <a:spcPts val="0"/>
              </a:spcAft>
              <a:buNone/>
            </a:pPr>
            <a:r>
              <a:rPr lang="en" sz="1600">
                <a:solidFill>
                  <a:srgbClr val="434343"/>
                </a:solidFill>
                <a:latin typeface="Montserrat"/>
                <a:ea typeface="Montserrat"/>
                <a:cs typeface="Montserrat"/>
                <a:sym typeface="Montserrat"/>
              </a:rPr>
              <a:t>Paper Prototypes</a:t>
            </a:r>
            <a:endParaRPr sz="1600">
              <a:solidFill>
                <a:srgbClr val="434343"/>
              </a:solidFill>
              <a:latin typeface="Montserrat"/>
              <a:ea typeface="Montserrat"/>
              <a:cs typeface="Montserrat"/>
              <a:sym typeface="Montserrat"/>
            </a:endParaRPr>
          </a:p>
        </p:txBody>
      </p:sp>
      <p:sp>
        <p:nvSpPr>
          <p:cNvPr id="107" name="Google Shape;107;p17"/>
          <p:cNvSpPr txBox="1"/>
          <p:nvPr/>
        </p:nvSpPr>
        <p:spPr>
          <a:xfrm>
            <a:off x="4936150" y="2696356"/>
            <a:ext cx="2527200" cy="1121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600">
                <a:solidFill>
                  <a:srgbClr val="90B2BA"/>
                </a:solidFill>
                <a:latin typeface="Montserrat"/>
                <a:ea typeface="Montserrat"/>
                <a:cs typeface="Montserrat"/>
                <a:sym typeface="Montserrat"/>
              </a:rPr>
              <a:t>Prototype</a:t>
            </a:r>
            <a:endParaRPr b="1" sz="1600">
              <a:solidFill>
                <a:srgbClr val="90B2BA"/>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sz="700">
              <a:latin typeface="Montserrat"/>
              <a:ea typeface="Montserrat"/>
              <a:cs typeface="Montserrat"/>
              <a:sym typeface="Montserrat"/>
            </a:endParaRPr>
          </a:p>
          <a:p>
            <a:pPr indent="0" lvl="0" marL="0" rtl="0" algn="l">
              <a:lnSpc>
                <a:spcPct val="115000"/>
              </a:lnSpc>
              <a:spcBef>
                <a:spcPts val="0"/>
              </a:spcBef>
              <a:spcAft>
                <a:spcPts val="0"/>
              </a:spcAft>
              <a:buNone/>
            </a:pPr>
            <a:r>
              <a:rPr lang="en" sz="1600">
                <a:solidFill>
                  <a:srgbClr val="434343"/>
                </a:solidFill>
                <a:latin typeface="Montserrat"/>
                <a:ea typeface="Montserrat"/>
                <a:cs typeface="Montserrat"/>
                <a:sym typeface="Montserrat"/>
              </a:rPr>
              <a:t>Visual Design</a:t>
            </a:r>
            <a:endParaRPr sz="1600">
              <a:solidFill>
                <a:srgbClr val="434343"/>
              </a:solidFill>
              <a:latin typeface="Montserrat"/>
              <a:ea typeface="Montserrat"/>
              <a:cs typeface="Montserrat"/>
              <a:sym typeface="Montserrat"/>
            </a:endParaRPr>
          </a:p>
          <a:p>
            <a:pPr indent="0" lvl="0" marL="0" rtl="0" algn="l">
              <a:lnSpc>
                <a:spcPct val="115000"/>
              </a:lnSpc>
              <a:spcBef>
                <a:spcPts val="0"/>
              </a:spcBef>
              <a:spcAft>
                <a:spcPts val="0"/>
              </a:spcAft>
              <a:buNone/>
            </a:pPr>
            <a:r>
              <a:rPr lang="en" sz="1600">
                <a:solidFill>
                  <a:srgbClr val="434343"/>
                </a:solidFill>
                <a:latin typeface="Montserrat"/>
                <a:ea typeface="Montserrat"/>
                <a:cs typeface="Montserrat"/>
                <a:sym typeface="Montserrat"/>
              </a:rPr>
              <a:t>Interactions</a:t>
            </a:r>
            <a:endParaRPr sz="1600">
              <a:solidFill>
                <a:srgbClr val="434343"/>
              </a:solidFill>
              <a:latin typeface="Montserrat"/>
              <a:ea typeface="Montserrat"/>
              <a:cs typeface="Montserrat"/>
              <a:sym typeface="Montserrat"/>
            </a:endParaRPr>
          </a:p>
        </p:txBody>
      </p:sp>
      <p:sp>
        <p:nvSpPr>
          <p:cNvPr id="108" name="Google Shape;108;p17"/>
          <p:cNvSpPr txBox="1"/>
          <p:nvPr/>
        </p:nvSpPr>
        <p:spPr>
          <a:xfrm>
            <a:off x="7038475" y="2696356"/>
            <a:ext cx="2527200" cy="1121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600">
                <a:solidFill>
                  <a:srgbClr val="90B2BA"/>
                </a:solidFill>
                <a:latin typeface="Montserrat"/>
                <a:ea typeface="Montserrat"/>
                <a:cs typeface="Montserrat"/>
                <a:sym typeface="Montserrat"/>
              </a:rPr>
              <a:t>Test</a:t>
            </a:r>
            <a:endParaRPr b="1" sz="1600">
              <a:solidFill>
                <a:srgbClr val="90B2BA"/>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sz="700">
              <a:latin typeface="Montserrat"/>
              <a:ea typeface="Montserrat"/>
              <a:cs typeface="Montserrat"/>
              <a:sym typeface="Montserrat"/>
            </a:endParaRPr>
          </a:p>
          <a:p>
            <a:pPr indent="0" lvl="0" marL="0" rtl="0" algn="l">
              <a:lnSpc>
                <a:spcPct val="115000"/>
              </a:lnSpc>
              <a:spcBef>
                <a:spcPts val="0"/>
              </a:spcBef>
              <a:spcAft>
                <a:spcPts val="0"/>
              </a:spcAft>
              <a:buNone/>
            </a:pPr>
            <a:r>
              <a:rPr lang="en" sz="1600">
                <a:solidFill>
                  <a:srgbClr val="434343"/>
                </a:solidFill>
                <a:latin typeface="Montserrat"/>
                <a:ea typeface="Montserrat"/>
                <a:cs typeface="Montserrat"/>
                <a:sym typeface="Montserrat"/>
              </a:rPr>
              <a:t>Usability Test</a:t>
            </a:r>
            <a:endParaRPr sz="1600">
              <a:solidFill>
                <a:srgbClr val="434343"/>
              </a:solidFill>
              <a:latin typeface="Montserrat"/>
              <a:ea typeface="Montserrat"/>
              <a:cs typeface="Montserrat"/>
              <a:sym typeface="Montserrat"/>
            </a:endParaRPr>
          </a:p>
          <a:p>
            <a:pPr indent="0" lvl="0" marL="0" rtl="0" algn="l">
              <a:lnSpc>
                <a:spcPct val="115000"/>
              </a:lnSpc>
              <a:spcBef>
                <a:spcPts val="0"/>
              </a:spcBef>
              <a:spcAft>
                <a:spcPts val="0"/>
              </a:spcAft>
              <a:buNone/>
            </a:pPr>
            <a:r>
              <a:rPr lang="en" sz="1600">
                <a:solidFill>
                  <a:srgbClr val="434343"/>
                </a:solidFill>
                <a:latin typeface="Montserrat"/>
                <a:ea typeface="Montserrat"/>
                <a:cs typeface="Montserrat"/>
                <a:sym typeface="Montserrat"/>
              </a:rPr>
              <a:t>Iterations</a:t>
            </a:r>
            <a:endParaRPr sz="1600">
              <a:solidFill>
                <a:srgbClr val="434343"/>
              </a:solidFill>
              <a:latin typeface="Montserrat"/>
              <a:ea typeface="Montserrat"/>
              <a:cs typeface="Montserrat"/>
              <a:sym typeface="Montserrat"/>
            </a:endParaRPr>
          </a:p>
        </p:txBody>
      </p:sp>
      <p:pic>
        <p:nvPicPr>
          <p:cNvPr id="109" name="Google Shape;109;p17"/>
          <p:cNvPicPr preferRelativeResize="0"/>
          <p:nvPr/>
        </p:nvPicPr>
        <p:blipFill>
          <a:blip r:embed="rId4">
            <a:alphaModFix/>
          </a:blip>
          <a:stretch>
            <a:fillRect/>
          </a:stretch>
        </p:blipFill>
        <p:spPr>
          <a:xfrm>
            <a:off x="5295069" y="213276"/>
            <a:ext cx="3726557" cy="236782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18"/>
          <p:cNvSpPr txBox="1"/>
          <p:nvPr/>
        </p:nvSpPr>
        <p:spPr>
          <a:xfrm>
            <a:off x="252000" y="233325"/>
            <a:ext cx="53769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Montserrat"/>
                <a:ea typeface="Montserrat"/>
                <a:cs typeface="Montserrat"/>
                <a:sym typeface="Montserrat"/>
              </a:rPr>
              <a:t>USER RESEARCH</a:t>
            </a:r>
            <a:endParaRPr sz="1000">
              <a:latin typeface="Montserrat"/>
              <a:ea typeface="Montserrat"/>
              <a:cs typeface="Montserrat"/>
              <a:sym typeface="Montserrat"/>
            </a:endParaRPr>
          </a:p>
        </p:txBody>
      </p:sp>
      <p:sp>
        <p:nvSpPr>
          <p:cNvPr id="115" name="Google Shape;115;p18"/>
          <p:cNvSpPr txBox="1"/>
          <p:nvPr/>
        </p:nvSpPr>
        <p:spPr>
          <a:xfrm>
            <a:off x="261141" y="513661"/>
            <a:ext cx="53769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300">
                <a:solidFill>
                  <a:srgbClr val="90B2BA"/>
                </a:solidFill>
                <a:latin typeface="Montserrat"/>
                <a:ea typeface="Montserrat"/>
                <a:cs typeface="Montserrat"/>
                <a:sym typeface="Montserrat"/>
              </a:rPr>
              <a:t>Data Collection</a:t>
            </a:r>
            <a:endParaRPr b="1" sz="2300">
              <a:solidFill>
                <a:srgbClr val="90B2BA"/>
              </a:solidFill>
              <a:latin typeface="Montserrat"/>
              <a:ea typeface="Montserrat"/>
              <a:cs typeface="Montserrat"/>
              <a:sym typeface="Montserrat"/>
            </a:endParaRPr>
          </a:p>
        </p:txBody>
      </p:sp>
      <p:sp>
        <p:nvSpPr>
          <p:cNvPr id="116" name="Google Shape;116;p18"/>
          <p:cNvSpPr txBox="1"/>
          <p:nvPr/>
        </p:nvSpPr>
        <p:spPr>
          <a:xfrm>
            <a:off x="2950875" y="1524600"/>
            <a:ext cx="4178700" cy="11436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1000"/>
              </a:spcBef>
              <a:spcAft>
                <a:spcPts val="0"/>
              </a:spcAft>
              <a:buClr>
                <a:srgbClr val="90B2BA"/>
              </a:buClr>
              <a:buSzPts val="1400"/>
              <a:buFont typeface="Montserrat"/>
              <a:buChar char="➔"/>
            </a:pPr>
            <a:r>
              <a:rPr lang="en">
                <a:solidFill>
                  <a:srgbClr val="434343"/>
                </a:solidFill>
                <a:latin typeface="Montserrat"/>
                <a:ea typeface="Montserrat"/>
                <a:cs typeface="Montserrat"/>
                <a:sym typeface="Montserrat"/>
              </a:rPr>
              <a:t>We aimed to understand people, how they volunteer for a cause, how often they donate and how much they are willing to help. </a:t>
            </a:r>
            <a:endParaRPr>
              <a:solidFill>
                <a:srgbClr val="434343"/>
              </a:solidFill>
              <a:latin typeface="Montserrat"/>
              <a:ea typeface="Montserrat"/>
              <a:cs typeface="Montserrat"/>
              <a:sym typeface="Montserrat"/>
            </a:endParaRPr>
          </a:p>
        </p:txBody>
      </p:sp>
      <p:sp>
        <p:nvSpPr>
          <p:cNvPr id="117" name="Google Shape;117;p18"/>
          <p:cNvSpPr txBox="1"/>
          <p:nvPr/>
        </p:nvSpPr>
        <p:spPr>
          <a:xfrm>
            <a:off x="2950875" y="2933225"/>
            <a:ext cx="6042000" cy="15198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1000"/>
              </a:spcBef>
              <a:spcAft>
                <a:spcPts val="0"/>
              </a:spcAft>
              <a:buClr>
                <a:srgbClr val="90B2BA"/>
              </a:buClr>
              <a:buSzPts val="1400"/>
              <a:buFont typeface="Montserrat"/>
              <a:buChar char="➔"/>
            </a:pPr>
            <a:r>
              <a:rPr lang="en">
                <a:solidFill>
                  <a:srgbClr val="434343"/>
                </a:solidFill>
                <a:latin typeface="Montserrat"/>
                <a:ea typeface="Montserrat"/>
                <a:cs typeface="Montserrat"/>
                <a:sym typeface="Montserrat"/>
              </a:rPr>
              <a:t>We aimed to understand how organizations reach to possible volunteers, recruit, and manage them. </a:t>
            </a:r>
            <a:endParaRPr>
              <a:solidFill>
                <a:srgbClr val="434343"/>
              </a:solidFill>
              <a:latin typeface="Montserrat"/>
              <a:ea typeface="Montserrat"/>
              <a:cs typeface="Montserrat"/>
              <a:sym typeface="Montserrat"/>
            </a:endParaRPr>
          </a:p>
          <a:p>
            <a:pPr indent="-317500" lvl="0" marL="457200" rtl="0" algn="l">
              <a:lnSpc>
                <a:spcPct val="115000"/>
              </a:lnSpc>
              <a:spcBef>
                <a:spcPts val="1000"/>
              </a:spcBef>
              <a:spcAft>
                <a:spcPts val="0"/>
              </a:spcAft>
              <a:buClr>
                <a:srgbClr val="90B2BA"/>
              </a:buClr>
              <a:buSzPts val="1400"/>
              <a:buFont typeface="Montserrat"/>
              <a:buChar char="➔"/>
            </a:pPr>
            <a:r>
              <a:rPr lang="en">
                <a:solidFill>
                  <a:srgbClr val="434343"/>
                </a:solidFill>
                <a:latin typeface="Montserrat"/>
                <a:ea typeface="Montserrat"/>
                <a:cs typeface="Montserrat"/>
                <a:sym typeface="Montserrat"/>
              </a:rPr>
              <a:t>How to maintain an on ongoing communication and involvement that would keep volunteers engaged in the long run.</a:t>
            </a:r>
            <a:endParaRPr>
              <a:solidFill>
                <a:srgbClr val="434343"/>
              </a:solidFill>
              <a:latin typeface="Montserrat"/>
              <a:ea typeface="Montserrat"/>
              <a:cs typeface="Montserrat"/>
              <a:sym typeface="Montserrat"/>
            </a:endParaRPr>
          </a:p>
        </p:txBody>
      </p:sp>
      <p:sp>
        <p:nvSpPr>
          <p:cNvPr id="118" name="Google Shape;118;p18"/>
          <p:cNvSpPr txBox="1"/>
          <p:nvPr/>
        </p:nvSpPr>
        <p:spPr>
          <a:xfrm>
            <a:off x="362770" y="2020700"/>
            <a:ext cx="22392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400">
                <a:solidFill>
                  <a:srgbClr val="90B2BA"/>
                </a:solidFill>
                <a:latin typeface="Montserrat"/>
                <a:ea typeface="Montserrat"/>
                <a:cs typeface="Montserrat"/>
                <a:sym typeface="Montserrat"/>
              </a:rPr>
              <a:t>Volunteers</a:t>
            </a:r>
            <a:endParaRPr b="1" sz="2400">
              <a:solidFill>
                <a:srgbClr val="90B2BA"/>
              </a:solidFill>
              <a:latin typeface="Montserrat"/>
              <a:ea typeface="Montserrat"/>
              <a:cs typeface="Montserrat"/>
              <a:sym typeface="Montserrat"/>
            </a:endParaRPr>
          </a:p>
        </p:txBody>
      </p:sp>
      <p:sp>
        <p:nvSpPr>
          <p:cNvPr id="119" name="Google Shape;119;p18"/>
          <p:cNvSpPr txBox="1"/>
          <p:nvPr/>
        </p:nvSpPr>
        <p:spPr>
          <a:xfrm>
            <a:off x="334645" y="1607475"/>
            <a:ext cx="8385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400">
                <a:solidFill>
                  <a:srgbClr val="90B2BA"/>
                </a:solidFill>
                <a:latin typeface="Montserrat"/>
                <a:ea typeface="Montserrat"/>
                <a:cs typeface="Montserrat"/>
                <a:sym typeface="Montserrat"/>
              </a:rPr>
              <a:t>01</a:t>
            </a:r>
            <a:endParaRPr b="1" sz="2400">
              <a:solidFill>
                <a:srgbClr val="90B2BA"/>
              </a:solidFill>
              <a:latin typeface="Montserrat"/>
              <a:ea typeface="Montserrat"/>
              <a:cs typeface="Montserrat"/>
              <a:sym typeface="Montserrat"/>
            </a:endParaRPr>
          </a:p>
        </p:txBody>
      </p:sp>
      <p:sp>
        <p:nvSpPr>
          <p:cNvPr id="120" name="Google Shape;120;p18"/>
          <p:cNvSpPr txBox="1"/>
          <p:nvPr/>
        </p:nvSpPr>
        <p:spPr>
          <a:xfrm>
            <a:off x="362777" y="3625925"/>
            <a:ext cx="43098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400">
                <a:solidFill>
                  <a:srgbClr val="90B2BA"/>
                </a:solidFill>
                <a:latin typeface="Montserrat"/>
                <a:ea typeface="Montserrat"/>
                <a:cs typeface="Montserrat"/>
                <a:sym typeface="Montserrat"/>
              </a:rPr>
              <a:t>Organization</a:t>
            </a:r>
            <a:endParaRPr b="1" sz="2400">
              <a:solidFill>
                <a:srgbClr val="90B2BA"/>
              </a:solidFill>
              <a:latin typeface="Montserrat"/>
              <a:ea typeface="Montserrat"/>
              <a:cs typeface="Montserrat"/>
              <a:sym typeface="Montserrat"/>
            </a:endParaRPr>
          </a:p>
        </p:txBody>
      </p:sp>
      <p:sp>
        <p:nvSpPr>
          <p:cNvPr id="121" name="Google Shape;121;p18"/>
          <p:cNvSpPr txBox="1"/>
          <p:nvPr/>
        </p:nvSpPr>
        <p:spPr>
          <a:xfrm>
            <a:off x="362769" y="3240000"/>
            <a:ext cx="8760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400">
                <a:solidFill>
                  <a:srgbClr val="90B2BA"/>
                </a:solidFill>
                <a:latin typeface="Montserrat"/>
                <a:ea typeface="Montserrat"/>
                <a:cs typeface="Montserrat"/>
                <a:sym typeface="Montserrat"/>
              </a:rPr>
              <a:t>02</a:t>
            </a:r>
            <a:endParaRPr b="1" sz="2400">
              <a:solidFill>
                <a:srgbClr val="90B2BA"/>
              </a:solidFill>
              <a:latin typeface="Montserrat"/>
              <a:ea typeface="Montserrat"/>
              <a:cs typeface="Montserrat"/>
              <a:sym typeface="Montserrat"/>
            </a:endParaRPr>
          </a:p>
        </p:txBody>
      </p:sp>
      <p:pic>
        <p:nvPicPr>
          <p:cNvPr id="122" name="Google Shape;122;p18"/>
          <p:cNvPicPr preferRelativeResize="0"/>
          <p:nvPr/>
        </p:nvPicPr>
        <p:blipFill>
          <a:blip r:embed="rId3">
            <a:alphaModFix/>
          </a:blip>
          <a:stretch>
            <a:fillRect/>
          </a:stretch>
        </p:blipFill>
        <p:spPr>
          <a:xfrm>
            <a:off x="7167666" y="121600"/>
            <a:ext cx="1880273" cy="167700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19"/>
          <p:cNvSpPr txBox="1"/>
          <p:nvPr/>
        </p:nvSpPr>
        <p:spPr>
          <a:xfrm>
            <a:off x="3078900" y="1225900"/>
            <a:ext cx="5303700" cy="831300"/>
          </a:xfrm>
          <a:prstGeom prst="rect">
            <a:avLst/>
          </a:prstGeom>
          <a:noFill/>
          <a:ln>
            <a:noFill/>
          </a:ln>
        </p:spPr>
        <p:txBody>
          <a:bodyPr anchorCtr="0" anchor="t" bIns="91425" lIns="91425" spcFirstLastPara="1" rIns="91425" wrap="square" tIns="91425">
            <a:spAutoFit/>
          </a:bodyPr>
          <a:lstStyle/>
          <a:p>
            <a:pPr indent="-317500" lvl="0" marL="457200" rtl="0" algn="l">
              <a:spcBef>
                <a:spcPts val="1000"/>
              </a:spcBef>
              <a:spcAft>
                <a:spcPts val="0"/>
              </a:spcAft>
              <a:buClr>
                <a:srgbClr val="90B2BA"/>
              </a:buClr>
              <a:buSzPts val="1400"/>
              <a:buFont typeface="Montserrat"/>
              <a:buChar char="➔"/>
            </a:pPr>
            <a:r>
              <a:rPr lang="en">
                <a:solidFill>
                  <a:srgbClr val="434343"/>
                </a:solidFill>
                <a:latin typeface="Montserrat"/>
                <a:ea typeface="Montserrat"/>
                <a:cs typeface="Montserrat"/>
                <a:sym typeface="Montserrat"/>
              </a:rPr>
              <a:t>P</a:t>
            </a:r>
            <a:r>
              <a:rPr lang="en">
                <a:solidFill>
                  <a:srgbClr val="434343"/>
                </a:solidFill>
                <a:latin typeface="Montserrat"/>
                <a:ea typeface="Montserrat"/>
                <a:cs typeface="Montserrat"/>
                <a:sym typeface="Montserrat"/>
              </a:rPr>
              <a:t>roblems people face with finding relatable causes</a:t>
            </a:r>
            <a:endParaRPr>
              <a:solidFill>
                <a:srgbClr val="434343"/>
              </a:solidFill>
              <a:latin typeface="Montserrat"/>
              <a:ea typeface="Montserrat"/>
              <a:cs typeface="Montserrat"/>
              <a:sym typeface="Montserrat"/>
            </a:endParaRPr>
          </a:p>
          <a:p>
            <a:pPr indent="-317500" lvl="0" marL="457200" rtl="0" algn="l">
              <a:spcBef>
                <a:spcPts val="0"/>
              </a:spcBef>
              <a:spcAft>
                <a:spcPts val="0"/>
              </a:spcAft>
              <a:buClr>
                <a:srgbClr val="90B2BA"/>
              </a:buClr>
              <a:buSzPts val="1400"/>
              <a:buFont typeface="Montserrat"/>
              <a:buChar char="➔"/>
            </a:pPr>
            <a:r>
              <a:rPr lang="en">
                <a:solidFill>
                  <a:srgbClr val="434343"/>
                </a:solidFill>
                <a:latin typeface="Montserrat"/>
                <a:ea typeface="Montserrat"/>
                <a:cs typeface="Montserrat"/>
                <a:sym typeface="Montserrat"/>
              </a:rPr>
              <a:t>Lack of information on events and donation drives</a:t>
            </a:r>
            <a:endParaRPr>
              <a:solidFill>
                <a:srgbClr val="434343"/>
              </a:solidFill>
              <a:latin typeface="Montserrat"/>
              <a:ea typeface="Montserrat"/>
              <a:cs typeface="Montserrat"/>
              <a:sym typeface="Montserrat"/>
            </a:endParaRPr>
          </a:p>
          <a:p>
            <a:pPr indent="-317500" lvl="0" marL="457200" rtl="0" algn="l">
              <a:spcBef>
                <a:spcPts val="0"/>
              </a:spcBef>
              <a:spcAft>
                <a:spcPts val="0"/>
              </a:spcAft>
              <a:buClr>
                <a:srgbClr val="90B2BA"/>
              </a:buClr>
              <a:buSzPts val="1400"/>
              <a:buFont typeface="Montserrat"/>
              <a:buChar char="➔"/>
            </a:pPr>
            <a:r>
              <a:rPr lang="en">
                <a:solidFill>
                  <a:srgbClr val="434343"/>
                </a:solidFill>
                <a:latin typeface="Montserrat"/>
                <a:ea typeface="Montserrat"/>
                <a:cs typeface="Montserrat"/>
                <a:sym typeface="Montserrat"/>
              </a:rPr>
              <a:t>Awareness of the platforms available</a:t>
            </a:r>
            <a:endParaRPr>
              <a:solidFill>
                <a:srgbClr val="434343"/>
              </a:solidFill>
              <a:latin typeface="Montserrat"/>
              <a:ea typeface="Montserrat"/>
              <a:cs typeface="Montserrat"/>
              <a:sym typeface="Montserrat"/>
            </a:endParaRPr>
          </a:p>
        </p:txBody>
      </p:sp>
      <p:sp>
        <p:nvSpPr>
          <p:cNvPr id="128" name="Google Shape;128;p19"/>
          <p:cNvSpPr txBox="1"/>
          <p:nvPr/>
        </p:nvSpPr>
        <p:spPr>
          <a:xfrm>
            <a:off x="3140475" y="4165813"/>
            <a:ext cx="5303700" cy="400200"/>
          </a:xfrm>
          <a:prstGeom prst="rect">
            <a:avLst/>
          </a:prstGeom>
          <a:noFill/>
          <a:ln>
            <a:noFill/>
          </a:ln>
        </p:spPr>
        <p:txBody>
          <a:bodyPr anchorCtr="0" anchor="t" bIns="91425" lIns="91425" spcFirstLastPara="1" rIns="91425" wrap="square" tIns="91425">
            <a:spAutoFit/>
          </a:bodyPr>
          <a:lstStyle/>
          <a:p>
            <a:pPr indent="-317500" lvl="0" marL="457200" rtl="0" algn="l">
              <a:spcBef>
                <a:spcPts val="1000"/>
              </a:spcBef>
              <a:spcAft>
                <a:spcPts val="0"/>
              </a:spcAft>
              <a:buClr>
                <a:srgbClr val="90B2BA"/>
              </a:buClr>
              <a:buSzPts val="1400"/>
              <a:buFont typeface="Montserrat"/>
              <a:buChar char="➔"/>
            </a:pPr>
            <a:r>
              <a:rPr lang="en">
                <a:solidFill>
                  <a:srgbClr val="434343"/>
                </a:solidFill>
                <a:latin typeface="Montserrat"/>
                <a:ea typeface="Montserrat"/>
                <a:cs typeface="Montserrat"/>
                <a:sym typeface="Montserrat"/>
              </a:rPr>
              <a:t>Pain-point - </a:t>
            </a:r>
            <a:r>
              <a:rPr lang="en">
                <a:solidFill>
                  <a:srgbClr val="434343"/>
                </a:solidFill>
                <a:latin typeface="Montserrat"/>
                <a:ea typeface="Montserrat"/>
                <a:cs typeface="Montserrat"/>
                <a:sym typeface="Montserrat"/>
              </a:rPr>
              <a:t>to encourage long term involvement</a:t>
            </a:r>
            <a:endParaRPr>
              <a:solidFill>
                <a:srgbClr val="434343"/>
              </a:solidFill>
              <a:latin typeface="Montserrat"/>
              <a:ea typeface="Montserrat"/>
              <a:cs typeface="Montserrat"/>
              <a:sym typeface="Montserrat"/>
            </a:endParaRPr>
          </a:p>
        </p:txBody>
      </p:sp>
      <p:sp>
        <p:nvSpPr>
          <p:cNvPr id="129" name="Google Shape;129;p19"/>
          <p:cNvSpPr txBox="1"/>
          <p:nvPr/>
        </p:nvSpPr>
        <p:spPr>
          <a:xfrm>
            <a:off x="252000" y="233325"/>
            <a:ext cx="53769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Montserrat"/>
                <a:ea typeface="Montserrat"/>
                <a:cs typeface="Montserrat"/>
                <a:sym typeface="Montserrat"/>
              </a:rPr>
              <a:t>USER RESEARCH</a:t>
            </a:r>
            <a:endParaRPr sz="1000">
              <a:latin typeface="Montserrat"/>
              <a:ea typeface="Montserrat"/>
              <a:cs typeface="Montserrat"/>
              <a:sym typeface="Montserrat"/>
            </a:endParaRPr>
          </a:p>
        </p:txBody>
      </p:sp>
      <p:sp>
        <p:nvSpPr>
          <p:cNvPr id="130" name="Google Shape;130;p19"/>
          <p:cNvSpPr txBox="1"/>
          <p:nvPr/>
        </p:nvSpPr>
        <p:spPr>
          <a:xfrm>
            <a:off x="3101845" y="2057013"/>
            <a:ext cx="5257800" cy="615600"/>
          </a:xfrm>
          <a:prstGeom prst="rect">
            <a:avLst/>
          </a:prstGeom>
          <a:noFill/>
          <a:ln>
            <a:noFill/>
          </a:ln>
        </p:spPr>
        <p:txBody>
          <a:bodyPr anchorCtr="0" anchor="t" bIns="91425" lIns="91425" spcFirstLastPara="1" rIns="91425" wrap="square" tIns="91425">
            <a:spAutoFit/>
          </a:bodyPr>
          <a:lstStyle/>
          <a:p>
            <a:pPr indent="-317500" lvl="0" marL="457200" rtl="0" algn="l">
              <a:spcBef>
                <a:spcPts val="1000"/>
              </a:spcBef>
              <a:spcAft>
                <a:spcPts val="0"/>
              </a:spcAft>
              <a:buClr>
                <a:srgbClr val="90B2BA"/>
              </a:buClr>
              <a:buSzPts val="1400"/>
              <a:buFont typeface="Montserrat"/>
              <a:buChar char="➔"/>
            </a:pPr>
            <a:r>
              <a:rPr lang="en">
                <a:solidFill>
                  <a:srgbClr val="434343"/>
                </a:solidFill>
                <a:latin typeface="Montserrat"/>
                <a:ea typeface="Montserrat"/>
                <a:cs typeface="Montserrat"/>
                <a:sym typeface="Montserrat"/>
              </a:rPr>
              <a:t>Pai</a:t>
            </a:r>
            <a:r>
              <a:rPr lang="en">
                <a:solidFill>
                  <a:srgbClr val="434343"/>
                </a:solidFill>
                <a:latin typeface="Montserrat"/>
                <a:ea typeface="Montserrat"/>
                <a:cs typeface="Montserrat"/>
                <a:sym typeface="Montserrat"/>
              </a:rPr>
              <a:t>n point - credibility or authenticity of the organization </a:t>
            </a:r>
            <a:endParaRPr>
              <a:solidFill>
                <a:srgbClr val="434343"/>
              </a:solidFill>
              <a:latin typeface="Montserrat"/>
              <a:ea typeface="Montserrat"/>
              <a:cs typeface="Montserrat"/>
              <a:sym typeface="Montserrat"/>
            </a:endParaRPr>
          </a:p>
        </p:txBody>
      </p:sp>
      <p:sp>
        <p:nvSpPr>
          <p:cNvPr id="131" name="Google Shape;131;p19"/>
          <p:cNvSpPr txBox="1"/>
          <p:nvPr/>
        </p:nvSpPr>
        <p:spPr>
          <a:xfrm>
            <a:off x="3140475" y="3067600"/>
            <a:ext cx="5303700" cy="1262100"/>
          </a:xfrm>
          <a:prstGeom prst="rect">
            <a:avLst/>
          </a:prstGeom>
          <a:noFill/>
          <a:ln>
            <a:noFill/>
          </a:ln>
        </p:spPr>
        <p:txBody>
          <a:bodyPr anchorCtr="0" anchor="t" bIns="91425" lIns="91425" spcFirstLastPara="1" rIns="91425" wrap="square" tIns="91425">
            <a:spAutoFit/>
          </a:bodyPr>
          <a:lstStyle/>
          <a:p>
            <a:pPr indent="-317500" lvl="0" marL="457200" rtl="0" algn="l">
              <a:spcBef>
                <a:spcPts val="1000"/>
              </a:spcBef>
              <a:spcAft>
                <a:spcPts val="0"/>
              </a:spcAft>
              <a:buClr>
                <a:srgbClr val="90B2BA"/>
              </a:buClr>
              <a:buSzPts val="1400"/>
              <a:buFont typeface="Montserrat"/>
              <a:buChar char="➔"/>
            </a:pPr>
            <a:r>
              <a:rPr lang="en">
                <a:solidFill>
                  <a:srgbClr val="434343"/>
                </a:solidFill>
                <a:latin typeface="Montserrat"/>
                <a:ea typeface="Montserrat"/>
                <a:cs typeface="Montserrat"/>
                <a:sym typeface="Montserrat"/>
              </a:rPr>
              <a:t>How organizations </a:t>
            </a:r>
            <a:r>
              <a:rPr lang="en">
                <a:solidFill>
                  <a:srgbClr val="434343"/>
                </a:solidFill>
                <a:latin typeface="Montserrat"/>
                <a:ea typeface="Montserrat"/>
                <a:cs typeface="Montserrat"/>
                <a:sym typeface="Montserrat"/>
              </a:rPr>
              <a:t>communicate volunteering needs and events</a:t>
            </a:r>
            <a:endParaRPr>
              <a:solidFill>
                <a:srgbClr val="434343"/>
              </a:solidFill>
              <a:latin typeface="Montserrat"/>
              <a:ea typeface="Montserrat"/>
              <a:cs typeface="Montserrat"/>
              <a:sym typeface="Montserrat"/>
            </a:endParaRPr>
          </a:p>
          <a:p>
            <a:pPr indent="-317500" lvl="0" marL="457200" rtl="0" algn="l">
              <a:spcBef>
                <a:spcPts val="0"/>
              </a:spcBef>
              <a:spcAft>
                <a:spcPts val="0"/>
              </a:spcAft>
              <a:buClr>
                <a:srgbClr val="90B2BA"/>
              </a:buClr>
              <a:buSzPts val="1400"/>
              <a:buFont typeface="Montserrat"/>
              <a:buChar char="➔"/>
            </a:pPr>
            <a:r>
              <a:rPr lang="en">
                <a:solidFill>
                  <a:srgbClr val="434343"/>
                </a:solidFill>
                <a:latin typeface="Montserrat"/>
                <a:ea typeface="Montserrat"/>
                <a:cs typeface="Montserrat"/>
                <a:sym typeface="Montserrat"/>
              </a:rPr>
              <a:t>How they recruit people</a:t>
            </a:r>
            <a:endParaRPr>
              <a:solidFill>
                <a:srgbClr val="434343"/>
              </a:solidFill>
              <a:latin typeface="Montserrat"/>
              <a:ea typeface="Montserrat"/>
              <a:cs typeface="Montserrat"/>
              <a:sym typeface="Montserrat"/>
            </a:endParaRPr>
          </a:p>
          <a:p>
            <a:pPr indent="-317500" lvl="0" marL="457200" rtl="0" algn="l">
              <a:spcBef>
                <a:spcPts val="0"/>
              </a:spcBef>
              <a:spcAft>
                <a:spcPts val="0"/>
              </a:spcAft>
              <a:buClr>
                <a:srgbClr val="90B2BA"/>
              </a:buClr>
              <a:buSzPts val="1400"/>
              <a:buFont typeface="Montserrat"/>
              <a:buChar char="➔"/>
            </a:pPr>
            <a:r>
              <a:rPr lang="en">
                <a:solidFill>
                  <a:srgbClr val="434343"/>
                </a:solidFill>
                <a:latin typeface="Montserrat"/>
                <a:ea typeface="Montserrat"/>
                <a:cs typeface="Montserrat"/>
                <a:sym typeface="Montserrat"/>
              </a:rPr>
              <a:t>Find the right people for the role</a:t>
            </a:r>
            <a:endParaRPr>
              <a:solidFill>
                <a:srgbClr val="434343"/>
              </a:solidFill>
              <a:latin typeface="Montserrat"/>
              <a:ea typeface="Montserrat"/>
              <a:cs typeface="Montserrat"/>
              <a:sym typeface="Montserrat"/>
            </a:endParaRPr>
          </a:p>
          <a:p>
            <a:pPr indent="-317500" lvl="0" marL="457200" rtl="0" algn="l">
              <a:spcBef>
                <a:spcPts val="0"/>
              </a:spcBef>
              <a:spcAft>
                <a:spcPts val="0"/>
              </a:spcAft>
              <a:buClr>
                <a:srgbClr val="90B2BA"/>
              </a:buClr>
              <a:buSzPts val="1400"/>
              <a:buFont typeface="Montserrat"/>
              <a:buChar char="➔"/>
            </a:pPr>
            <a:r>
              <a:rPr lang="en">
                <a:solidFill>
                  <a:srgbClr val="434343"/>
                </a:solidFill>
                <a:latin typeface="Montserrat"/>
                <a:ea typeface="Montserrat"/>
                <a:cs typeface="Montserrat"/>
                <a:sym typeface="Montserrat"/>
              </a:rPr>
              <a:t>Volunteer Empowerment and recognition</a:t>
            </a:r>
            <a:endParaRPr>
              <a:solidFill>
                <a:srgbClr val="434343"/>
              </a:solidFill>
              <a:latin typeface="Montserrat"/>
              <a:ea typeface="Montserrat"/>
              <a:cs typeface="Montserrat"/>
              <a:sym typeface="Montserrat"/>
            </a:endParaRPr>
          </a:p>
        </p:txBody>
      </p:sp>
      <p:sp>
        <p:nvSpPr>
          <p:cNvPr id="132" name="Google Shape;132;p19"/>
          <p:cNvSpPr txBox="1"/>
          <p:nvPr/>
        </p:nvSpPr>
        <p:spPr>
          <a:xfrm>
            <a:off x="270510" y="532399"/>
            <a:ext cx="53769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300">
                <a:solidFill>
                  <a:srgbClr val="90B2BA"/>
                </a:solidFill>
                <a:latin typeface="Montserrat"/>
                <a:ea typeface="Montserrat"/>
                <a:cs typeface="Montserrat"/>
                <a:sym typeface="Montserrat"/>
              </a:rPr>
              <a:t>Interview Insights</a:t>
            </a:r>
            <a:endParaRPr b="1" sz="2300">
              <a:solidFill>
                <a:srgbClr val="90B2BA"/>
              </a:solidFill>
              <a:latin typeface="Montserrat"/>
              <a:ea typeface="Montserrat"/>
              <a:cs typeface="Montserrat"/>
              <a:sym typeface="Montserrat"/>
            </a:endParaRPr>
          </a:p>
        </p:txBody>
      </p:sp>
      <p:sp>
        <p:nvSpPr>
          <p:cNvPr id="133" name="Google Shape;133;p19"/>
          <p:cNvSpPr txBox="1"/>
          <p:nvPr/>
        </p:nvSpPr>
        <p:spPr>
          <a:xfrm>
            <a:off x="362770" y="1868300"/>
            <a:ext cx="22392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400">
                <a:solidFill>
                  <a:srgbClr val="90B2BA"/>
                </a:solidFill>
                <a:latin typeface="Montserrat"/>
                <a:ea typeface="Montserrat"/>
                <a:cs typeface="Montserrat"/>
                <a:sym typeface="Montserrat"/>
              </a:rPr>
              <a:t>Volunteers &amp; Donors</a:t>
            </a:r>
            <a:endParaRPr b="1" sz="2400">
              <a:solidFill>
                <a:srgbClr val="90B2BA"/>
              </a:solidFill>
              <a:latin typeface="Montserrat"/>
              <a:ea typeface="Montserrat"/>
              <a:cs typeface="Montserrat"/>
              <a:sym typeface="Montserrat"/>
            </a:endParaRPr>
          </a:p>
        </p:txBody>
      </p:sp>
      <p:sp>
        <p:nvSpPr>
          <p:cNvPr id="134" name="Google Shape;134;p19"/>
          <p:cNvSpPr txBox="1"/>
          <p:nvPr/>
        </p:nvSpPr>
        <p:spPr>
          <a:xfrm>
            <a:off x="334645" y="1341400"/>
            <a:ext cx="8385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600">
                <a:solidFill>
                  <a:srgbClr val="90B2BA"/>
                </a:solidFill>
                <a:latin typeface="Montserrat"/>
                <a:ea typeface="Montserrat"/>
                <a:cs typeface="Montserrat"/>
                <a:sym typeface="Montserrat"/>
              </a:rPr>
              <a:t>01</a:t>
            </a:r>
            <a:endParaRPr b="1" sz="2600">
              <a:solidFill>
                <a:srgbClr val="90B2BA"/>
              </a:solidFill>
              <a:latin typeface="Montserrat"/>
              <a:ea typeface="Montserrat"/>
              <a:cs typeface="Montserrat"/>
              <a:sym typeface="Montserrat"/>
            </a:endParaRPr>
          </a:p>
        </p:txBody>
      </p:sp>
      <p:sp>
        <p:nvSpPr>
          <p:cNvPr id="135" name="Google Shape;135;p19"/>
          <p:cNvSpPr txBox="1"/>
          <p:nvPr/>
        </p:nvSpPr>
        <p:spPr>
          <a:xfrm>
            <a:off x="362776" y="3702125"/>
            <a:ext cx="27777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500">
                <a:solidFill>
                  <a:srgbClr val="90B2BA"/>
                </a:solidFill>
                <a:latin typeface="Montserrat"/>
                <a:ea typeface="Montserrat"/>
                <a:cs typeface="Montserrat"/>
                <a:sym typeface="Montserrat"/>
              </a:rPr>
              <a:t>Organization</a:t>
            </a:r>
            <a:endParaRPr b="1" sz="2500">
              <a:solidFill>
                <a:srgbClr val="90B2BA"/>
              </a:solidFill>
              <a:latin typeface="Montserrat"/>
              <a:ea typeface="Montserrat"/>
              <a:cs typeface="Montserrat"/>
              <a:sym typeface="Montserrat"/>
            </a:endParaRPr>
          </a:p>
        </p:txBody>
      </p:sp>
      <p:sp>
        <p:nvSpPr>
          <p:cNvPr id="136" name="Google Shape;136;p19"/>
          <p:cNvSpPr txBox="1"/>
          <p:nvPr/>
        </p:nvSpPr>
        <p:spPr>
          <a:xfrm>
            <a:off x="362769" y="3163800"/>
            <a:ext cx="8760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700">
                <a:solidFill>
                  <a:srgbClr val="90B2BA"/>
                </a:solidFill>
                <a:latin typeface="Montserrat"/>
                <a:ea typeface="Montserrat"/>
                <a:cs typeface="Montserrat"/>
                <a:sym typeface="Montserrat"/>
              </a:rPr>
              <a:t>02</a:t>
            </a:r>
            <a:endParaRPr b="1" sz="2700">
              <a:solidFill>
                <a:srgbClr val="90B2BA"/>
              </a:solidFill>
              <a:latin typeface="Montserrat"/>
              <a:ea typeface="Montserrat"/>
              <a:cs typeface="Montserrat"/>
              <a:sym typeface="Montserra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pic>
        <p:nvPicPr>
          <p:cNvPr id="141" name="Google Shape;141;p20"/>
          <p:cNvPicPr preferRelativeResize="0"/>
          <p:nvPr/>
        </p:nvPicPr>
        <p:blipFill>
          <a:blip r:embed="rId3">
            <a:alphaModFix/>
          </a:blip>
          <a:stretch>
            <a:fillRect/>
          </a:stretch>
        </p:blipFill>
        <p:spPr>
          <a:xfrm>
            <a:off x="1959938" y="826950"/>
            <a:ext cx="6915150" cy="4105275"/>
          </a:xfrm>
          <a:prstGeom prst="rect">
            <a:avLst/>
          </a:prstGeom>
          <a:noFill/>
          <a:ln>
            <a:noFill/>
          </a:ln>
        </p:spPr>
      </p:pic>
      <p:sp>
        <p:nvSpPr>
          <p:cNvPr id="142" name="Google Shape;142;p20"/>
          <p:cNvSpPr txBox="1"/>
          <p:nvPr/>
        </p:nvSpPr>
        <p:spPr>
          <a:xfrm>
            <a:off x="252000" y="233325"/>
            <a:ext cx="53769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Montserrat"/>
                <a:ea typeface="Montserrat"/>
                <a:cs typeface="Montserrat"/>
                <a:sym typeface="Montserrat"/>
              </a:rPr>
              <a:t>USER RESEARCH</a:t>
            </a:r>
            <a:endParaRPr sz="1000">
              <a:latin typeface="Montserrat"/>
              <a:ea typeface="Montserrat"/>
              <a:cs typeface="Montserrat"/>
              <a:sym typeface="Montserrat"/>
            </a:endParaRPr>
          </a:p>
        </p:txBody>
      </p:sp>
      <p:sp>
        <p:nvSpPr>
          <p:cNvPr id="143" name="Google Shape;143;p20"/>
          <p:cNvSpPr txBox="1"/>
          <p:nvPr/>
        </p:nvSpPr>
        <p:spPr>
          <a:xfrm>
            <a:off x="231783" y="826582"/>
            <a:ext cx="15564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rgbClr val="90B2BA"/>
                </a:solidFill>
                <a:latin typeface="Montserrat"/>
                <a:ea typeface="Montserrat"/>
                <a:cs typeface="Montserrat"/>
                <a:sym typeface="Montserrat"/>
              </a:rPr>
              <a:t>Persona 1</a:t>
            </a:r>
            <a:endParaRPr b="1" sz="2000">
              <a:solidFill>
                <a:srgbClr val="90B2BA"/>
              </a:solidFill>
              <a:latin typeface="Montserrat"/>
              <a:ea typeface="Montserrat"/>
              <a:cs typeface="Montserrat"/>
              <a:sym typeface="Montserra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pic>
        <p:nvPicPr>
          <p:cNvPr id="148" name="Google Shape;148;p21"/>
          <p:cNvPicPr preferRelativeResize="0"/>
          <p:nvPr/>
        </p:nvPicPr>
        <p:blipFill>
          <a:blip r:embed="rId3">
            <a:alphaModFix/>
          </a:blip>
          <a:stretch>
            <a:fillRect/>
          </a:stretch>
        </p:blipFill>
        <p:spPr>
          <a:xfrm>
            <a:off x="1929500" y="809556"/>
            <a:ext cx="6915150" cy="4105275"/>
          </a:xfrm>
          <a:prstGeom prst="rect">
            <a:avLst/>
          </a:prstGeom>
          <a:noFill/>
          <a:ln>
            <a:noFill/>
          </a:ln>
        </p:spPr>
      </p:pic>
      <p:sp>
        <p:nvSpPr>
          <p:cNvPr id="149" name="Google Shape;149;p21"/>
          <p:cNvSpPr txBox="1"/>
          <p:nvPr/>
        </p:nvSpPr>
        <p:spPr>
          <a:xfrm>
            <a:off x="231783" y="826582"/>
            <a:ext cx="15564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rgbClr val="90B2BA"/>
                </a:solidFill>
                <a:latin typeface="Montserrat"/>
                <a:ea typeface="Montserrat"/>
                <a:cs typeface="Montserrat"/>
                <a:sym typeface="Montserrat"/>
              </a:rPr>
              <a:t>Persona 2</a:t>
            </a:r>
            <a:endParaRPr b="1" sz="2000">
              <a:solidFill>
                <a:srgbClr val="90B2BA"/>
              </a:solidFill>
              <a:latin typeface="Montserrat"/>
              <a:ea typeface="Montserrat"/>
              <a:cs typeface="Montserrat"/>
              <a:sym typeface="Montserrat"/>
            </a:endParaRPr>
          </a:p>
        </p:txBody>
      </p:sp>
      <p:sp>
        <p:nvSpPr>
          <p:cNvPr id="150" name="Google Shape;150;p21"/>
          <p:cNvSpPr txBox="1"/>
          <p:nvPr/>
        </p:nvSpPr>
        <p:spPr>
          <a:xfrm>
            <a:off x="252000" y="233325"/>
            <a:ext cx="53769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Montserrat"/>
                <a:ea typeface="Montserrat"/>
                <a:cs typeface="Montserrat"/>
                <a:sym typeface="Montserrat"/>
              </a:rPr>
              <a:t>USER RESEARCH</a:t>
            </a:r>
            <a:endParaRPr sz="1000">
              <a:latin typeface="Montserrat"/>
              <a:ea typeface="Montserrat"/>
              <a:cs typeface="Montserrat"/>
              <a:sym typeface="Montserrat"/>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